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61" r:id="rId4"/>
    <p:sldId id="262" r:id="rId5"/>
    <p:sldId id="263" r:id="rId6"/>
    <p:sldId id="270" r:id="rId7"/>
    <p:sldId id="271" r:id="rId8"/>
    <p:sldId id="272" r:id="rId9"/>
    <p:sldId id="266" r:id="rId10"/>
    <p:sldId id="273" r:id="rId11"/>
    <p:sldId id="267" r:id="rId12"/>
    <p:sldId id="264" r:id="rId13"/>
    <p:sldId id="276" r:id="rId14"/>
    <p:sldId id="277" r:id="rId15"/>
    <p:sldId id="268" r:id="rId16"/>
    <p:sldId id="278" r:id="rId17"/>
    <p:sldId id="274" r:id="rId18"/>
    <p:sldId id="279" r:id="rId19"/>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05" autoAdjust="0"/>
    <p:restoredTop sz="87137" autoAdjust="0"/>
  </p:normalViewPr>
  <p:slideViewPr>
    <p:cSldViewPr snapToGrid="0">
      <p:cViewPr varScale="1">
        <p:scale>
          <a:sx n="79" d="100"/>
          <a:sy n="79" d="100"/>
        </p:scale>
        <p:origin x="78" y="37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43D266-C63F-41B5-92F9-BFBCE90C0845}" type="datetimeFigureOut">
              <a:rPr lang="nb-NO" smtClean="0"/>
              <a:t>30.10.2019</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7BF317-D1E8-4CC9-92F7-5DAB9DC59437}" type="slidenum">
              <a:rPr lang="nb-NO" smtClean="0"/>
              <a:t>‹#›</a:t>
            </a:fld>
            <a:endParaRPr lang="nb-NO"/>
          </a:p>
        </p:txBody>
      </p:sp>
    </p:spTree>
    <p:extLst>
      <p:ext uri="{BB962C8B-B14F-4D97-AF65-F5344CB8AC3E}">
        <p14:creationId xmlns:p14="http://schemas.microsoft.com/office/powerpoint/2010/main" val="3695420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US" dirty="0"/>
              <a:t>Some sort of intro, leading into the background section</a:t>
            </a:r>
            <a:endParaRPr lang="nb-NO" dirty="0"/>
          </a:p>
        </p:txBody>
      </p:sp>
      <p:sp>
        <p:nvSpPr>
          <p:cNvPr id="4" name="Plassholder for lysbildenummer 3"/>
          <p:cNvSpPr>
            <a:spLocks noGrp="1"/>
          </p:cNvSpPr>
          <p:nvPr>
            <p:ph type="sldNum" sz="quarter" idx="5"/>
          </p:nvPr>
        </p:nvSpPr>
        <p:spPr/>
        <p:txBody>
          <a:bodyPr/>
          <a:lstStyle/>
          <a:p>
            <a:fld id="{0C7BF317-D1E8-4CC9-92F7-5DAB9DC59437}" type="slidenum">
              <a:rPr lang="nb-NO" smtClean="0"/>
              <a:t>1</a:t>
            </a:fld>
            <a:endParaRPr lang="nb-NO"/>
          </a:p>
        </p:txBody>
      </p:sp>
    </p:spTree>
    <p:extLst>
      <p:ext uri="{BB962C8B-B14F-4D97-AF65-F5344CB8AC3E}">
        <p14:creationId xmlns:p14="http://schemas.microsoft.com/office/powerpoint/2010/main" val="5195192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US" dirty="0"/>
              <a:t>Can be done for all these </a:t>
            </a:r>
            <a:r>
              <a:rPr lang="en-US" dirty="0" err="1"/>
              <a:t>sboxes</a:t>
            </a:r>
            <a:endParaRPr lang="en-US" dirty="0"/>
          </a:p>
          <a:p>
            <a:endParaRPr lang="en-US" dirty="0"/>
          </a:p>
          <a:p>
            <a:r>
              <a:rPr lang="en-US" dirty="0"/>
              <a:t>FIX! Wrong numbers on shard 2!!!</a:t>
            </a:r>
            <a:endParaRPr lang="nb-NO" dirty="0"/>
          </a:p>
        </p:txBody>
      </p:sp>
      <p:sp>
        <p:nvSpPr>
          <p:cNvPr id="4" name="Plassholder for lysbildenummer 3"/>
          <p:cNvSpPr>
            <a:spLocks noGrp="1"/>
          </p:cNvSpPr>
          <p:nvPr>
            <p:ph type="sldNum" sz="quarter" idx="5"/>
          </p:nvPr>
        </p:nvSpPr>
        <p:spPr/>
        <p:txBody>
          <a:bodyPr/>
          <a:lstStyle/>
          <a:p>
            <a:fld id="{0C7BF317-D1E8-4CC9-92F7-5DAB9DC59437}" type="slidenum">
              <a:rPr lang="nb-NO" smtClean="0"/>
              <a:t>10</a:t>
            </a:fld>
            <a:endParaRPr lang="nb-NO"/>
          </a:p>
        </p:txBody>
      </p:sp>
    </p:spTree>
    <p:extLst>
      <p:ext uri="{BB962C8B-B14F-4D97-AF65-F5344CB8AC3E}">
        <p14:creationId xmlns:p14="http://schemas.microsoft.com/office/powerpoint/2010/main" val="8363041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US" dirty="0"/>
              <a:t>Initially, we have one shard per application of an </a:t>
            </a:r>
            <a:r>
              <a:rPr lang="en-US" dirty="0" err="1"/>
              <a:t>Sbox</a:t>
            </a:r>
            <a:r>
              <a:rPr lang="en-US" dirty="0"/>
              <a:t> in the cipher</a:t>
            </a:r>
          </a:p>
          <a:p>
            <a:r>
              <a:rPr lang="en-US" dirty="0"/>
              <a:t>The LHS represents the inputs to the </a:t>
            </a:r>
            <a:r>
              <a:rPr lang="en-US" dirty="0" err="1"/>
              <a:t>Sbox</a:t>
            </a:r>
            <a:r>
              <a:rPr lang="en-US" dirty="0"/>
              <a:t>, as Linear Combinations (or as “pure” variables/mono-something).</a:t>
            </a:r>
          </a:p>
          <a:p>
            <a:r>
              <a:rPr lang="en-US" dirty="0"/>
              <a:t>The RHS is created from the </a:t>
            </a:r>
            <a:r>
              <a:rPr lang="en-US" dirty="0" err="1"/>
              <a:t>Sbox</a:t>
            </a:r>
            <a:r>
              <a:rPr lang="en-US" dirty="0"/>
              <a:t>, usually from its lookup table.</a:t>
            </a:r>
          </a:p>
          <a:p>
            <a:r>
              <a:rPr lang="en-US" dirty="0"/>
              <a:t>The order of the rows matter! (So that we link the correct input with the corresponding output).</a:t>
            </a:r>
          </a:p>
          <a:p>
            <a:endParaRPr lang="en-US" dirty="0"/>
          </a:p>
          <a:p>
            <a:r>
              <a:rPr lang="en-US" dirty="0"/>
              <a:t>All the normal linear operations works like one’d expect on a shard, with some modifications</a:t>
            </a:r>
          </a:p>
          <a:p>
            <a:r>
              <a:rPr lang="en-US" dirty="0"/>
              <a:t>	We have multiple right hand sides</a:t>
            </a:r>
          </a:p>
          <a:p>
            <a:r>
              <a:rPr lang="en-US" dirty="0"/>
              <a:t>		They are NOT a matrix, but multiple, independent vectors!</a:t>
            </a:r>
          </a:p>
          <a:p>
            <a:r>
              <a:rPr lang="en-US" dirty="0"/>
              <a:t>		Only b vectors that still are a solution to the shard it belongs to, are kept</a:t>
            </a:r>
          </a:p>
          <a:p>
            <a:r>
              <a:rPr lang="en-US" dirty="0"/>
              <a:t>		We identify non-solutions by resolving all linear dependencies in the shard. All inconsistent b vectors are removed</a:t>
            </a:r>
          </a:p>
          <a:p>
            <a:r>
              <a:rPr lang="en-US" dirty="0"/>
              <a:t>		This is the most clear example of how we “abuse” linear algebra</a:t>
            </a:r>
            <a:endParaRPr lang="nb-NO" dirty="0"/>
          </a:p>
        </p:txBody>
      </p:sp>
      <p:sp>
        <p:nvSpPr>
          <p:cNvPr id="4" name="Plassholder for lysbildenummer 3"/>
          <p:cNvSpPr>
            <a:spLocks noGrp="1"/>
          </p:cNvSpPr>
          <p:nvPr>
            <p:ph type="sldNum" sz="quarter" idx="5"/>
          </p:nvPr>
        </p:nvSpPr>
        <p:spPr/>
        <p:txBody>
          <a:bodyPr/>
          <a:lstStyle/>
          <a:p>
            <a:fld id="{0C7BF317-D1E8-4CC9-92F7-5DAB9DC59437}" type="slidenum">
              <a:rPr lang="nb-NO" smtClean="0"/>
              <a:t>11</a:t>
            </a:fld>
            <a:endParaRPr lang="nb-NO"/>
          </a:p>
        </p:txBody>
      </p:sp>
    </p:spTree>
    <p:extLst>
      <p:ext uri="{BB962C8B-B14F-4D97-AF65-F5344CB8AC3E}">
        <p14:creationId xmlns:p14="http://schemas.microsoft.com/office/powerpoint/2010/main" val="2213121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US" dirty="0"/>
              <a:t>We do this by solving linear dependencies</a:t>
            </a:r>
          </a:p>
          <a:p>
            <a:pPr lvl="1"/>
            <a:r>
              <a:rPr lang="en-US" dirty="0"/>
              <a:t>A (stable) Shard almost by definition contains no </a:t>
            </a:r>
            <a:r>
              <a:rPr lang="en-US" dirty="0" err="1"/>
              <a:t>LinDeps</a:t>
            </a:r>
            <a:endParaRPr lang="en-US" dirty="0"/>
          </a:p>
          <a:p>
            <a:pPr lvl="1"/>
            <a:r>
              <a:rPr lang="en-US" dirty="0"/>
              <a:t>But the system as a whole contains many. (In our case: ??)</a:t>
            </a:r>
          </a:p>
          <a:p>
            <a:pPr lvl="1"/>
            <a:r>
              <a:rPr lang="en-US" dirty="0"/>
              <a:t>The way to resolve these </a:t>
            </a:r>
            <a:r>
              <a:rPr lang="en-US" dirty="0" err="1"/>
              <a:t>LinDeps</a:t>
            </a:r>
            <a:r>
              <a:rPr lang="en-US" dirty="0"/>
              <a:t> then is to glue Shards together, into larger Shards containing more rows. (Remember, all the columns are already present).</a:t>
            </a:r>
          </a:p>
          <a:p>
            <a:endParaRPr lang="nb-NO" dirty="0"/>
          </a:p>
        </p:txBody>
      </p:sp>
      <p:sp>
        <p:nvSpPr>
          <p:cNvPr id="4" name="Plassholder for lysbildenummer 3"/>
          <p:cNvSpPr>
            <a:spLocks noGrp="1"/>
          </p:cNvSpPr>
          <p:nvPr>
            <p:ph type="sldNum" sz="quarter" idx="5"/>
          </p:nvPr>
        </p:nvSpPr>
        <p:spPr/>
        <p:txBody>
          <a:bodyPr/>
          <a:lstStyle/>
          <a:p>
            <a:fld id="{0C7BF317-D1E8-4CC9-92F7-5DAB9DC59437}" type="slidenum">
              <a:rPr lang="nb-NO" smtClean="0"/>
              <a:t>12</a:t>
            </a:fld>
            <a:endParaRPr lang="nb-NO"/>
          </a:p>
        </p:txBody>
      </p:sp>
    </p:spTree>
    <p:extLst>
      <p:ext uri="{BB962C8B-B14F-4D97-AF65-F5344CB8AC3E}">
        <p14:creationId xmlns:p14="http://schemas.microsoft.com/office/powerpoint/2010/main" val="18406768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US" dirty="0"/>
              <a:t>This is straightforward for the LHS: Simply stack one LHS on top of the other</a:t>
            </a:r>
            <a:endParaRPr lang="nb-NO" dirty="0"/>
          </a:p>
        </p:txBody>
      </p:sp>
      <p:sp>
        <p:nvSpPr>
          <p:cNvPr id="4" name="Plassholder for lysbildenummer 3"/>
          <p:cNvSpPr>
            <a:spLocks noGrp="1"/>
          </p:cNvSpPr>
          <p:nvPr>
            <p:ph type="sldNum" sz="quarter" idx="5"/>
          </p:nvPr>
        </p:nvSpPr>
        <p:spPr/>
        <p:txBody>
          <a:bodyPr/>
          <a:lstStyle/>
          <a:p>
            <a:fld id="{0C7BF317-D1E8-4CC9-92F7-5DAB9DC59437}" type="slidenum">
              <a:rPr lang="nb-NO" smtClean="0"/>
              <a:t>13</a:t>
            </a:fld>
            <a:endParaRPr lang="nb-NO"/>
          </a:p>
        </p:txBody>
      </p:sp>
    </p:spTree>
    <p:extLst>
      <p:ext uri="{BB962C8B-B14F-4D97-AF65-F5344CB8AC3E}">
        <p14:creationId xmlns:p14="http://schemas.microsoft.com/office/powerpoint/2010/main" val="13554122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US" dirty="0"/>
              <a:t>For the RHS, it is more complicated, as we need to preserve the solution space: Any vector in the RHS is potentially part of the solution to the end glued Shard (momma Shard? =P). Thus all vectors in RHS of shard </a:t>
            </a:r>
            <a:r>
              <a:rPr lang="en-US" dirty="0" err="1"/>
              <a:t>i</a:t>
            </a:r>
            <a:r>
              <a:rPr lang="en-US" dirty="0"/>
              <a:t> must be combined with all vectors of Shard i+1 </a:t>
            </a:r>
            <a:r>
              <a:rPr lang="en-US" dirty="0">
                <a:sym typeface="Wingdings" panose="05000000000000000000" pitchFamily="2" charset="2"/>
              </a:rPr>
              <a:t> Exponential growth in vectors in RHS!</a:t>
            </a:r>
            <a:endParaRPr lang="nb-NO" dirty="0"/>
          </a:p>
        </p:txBody>
      </p:sp>
      <p:sp>
        <p:nvSpPr>
          <p:cNvPr id="4" name="Plassholder for lysbildenummer 3"/>
          <p:cNvSpPr>
            <a:spLocks noGrp="1"/>
          </p:cNvSpPr>
          <p:nvPr>
            <p:ph type="sldNum" sz="quarter" idx="5"/>
          </p:nvPr>
        </p:nvSpPr>
        <p:spPr/>
        <p:txBody>
          <a:bodyPr/>
          <a:lstStyle/>
          <a:p>
            <a:fld id="{0C7BF317-D1E8-4CC9-92F7-5DAB9DC59437}" type="slidenum">
              <a:rPr lang="nb-NO" smtClean="0"/>
              <a:t>14</a:t>
            </a:fld>
            <a:endParaRPr lang="nb-NO"/>
          </a:p>
        </p:txBody>
      </p:sp>
    </p:spTree>
    <p:extLst>
      <p:ext uri="{BB962C8B-B14F-4D97-AF65-F5344CB8AC3E}">
        <p14:creationId xmlns:p14="http://schemas.microsoft.com/office/powerpoint/2010/main" val="5421351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US" dirty="0"/>
              <a:t>Hard to illustrate, for now this one stays a wall of text… Subject to change ;)</a:t>
            </a:r>
            <a:endParaRPr lang="nb-NO" dirty="0"/>
          </a:p>
        </p:txBody>
      </p:sp>
      <p:sp>
        <p:nvSpPr>
          <p:cNvPr id="4" name="Plassholder for lysbildenummer 3"/>
          <p:cNvSpPr>
            <a:spLocks noGrp="1"/>
          </p:cNvSpPr>
          <p:nvPr>
            <p:ph type="sldNum" sz="quarter" idx="5"/>
          </p:nvPr>
        </p:nvSpPr>
        <p:spPr/>
        <p:txBody>
          <a:bodyPr/>
          <a:lstStyle/>
          <a:p>
            <a:fld id="{0C7BF317-D1E8-4CC9-92F7-5DAB9DC59437}" type="slidenum">
              <a:rPr lang="nb-NO" smtClean="0"/>
              <a:t>15</a:t>
            </a:fld>
            <a:endParaRPr lang="nb-NO"/>
          </a:p>
        </p:txBody>
      </p:sp>
    </p:spTree>
    <p:extLst>
      <p:ext uri="{BB962C8B-B14F-4D97-AF65-F5344CB8AC3E}">
        <p14:creationId xmlns:p14="http://schemas.microsoft.com/office/powerpoint/2010/main" val="39046894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0C7BF317-D1E8-4CC9-92F7-5DAB9DC59437}" type="slidenum">
              <a:rPr lang="nb-NO" smtClean="0"/>
              <a:t>16</a:t>
            </a:fld>
            <a:endParaRPr lang="nb-NO"/>
          </a:p>
        </p:txBody>
      </p:sp>
    </p:spTree>
    <p:extLst>
      <p:ext uri="{BB962C8B-B14F-4D97-AF65-F5344CB8AC3E}">
        <p14:creationId xmlns:p14="http://schemas.microsoft.com/office/powerpoint/2010/main" val="33487955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US" dirty="0"/>
              <a:t>For 32 bit systems, highest solved was 3 rounds: SR*(3,2,2,4)</a:t>
            </a:r>
          </a:p>
          <a:p>
            <a:r>
              <a:rPr lang="en-US" dirty="0"/>
              <a:t>16GB of memory</a:t>
            </a:r>
            <a:endParaRPr lang="nb-NO" dirty="0"/>
          </a:p>
        </p:txBody>
      </p:sp>
      <p:sp>
        <p:nvSpPr>
          <p:cNvPr id="4" name="Plassholder for lysbildenummer 3"/>
          <p:cNvSpPr>
            <a:spLocks noGrp="1"/>
          </p:cNvSpPr>
          <p:nvPr>
            <p:ph type="sldNum" sz="quarter" idx="5"/>
          </p:nvPr>
        </p:nvSpPr>
        <p:spPr/>
        <p:txBody>
          <a:bodyPr/>
          <a:lstStyle/>
          <a:p>
            <a:fld id="{0C7BF317-D1E8-4CC9-92F7-5DAB9DC59437}" type="slidenum">
              <a:rPr lang="nb-NO" smtClean="0"/>
              <a:t>18</a:t>
            </a:fld>
            <a:endParaRPr lang="nb-NO"/>
          </a:p>
        </p:txBody>
      </p:sp>
    </p:spTree>
    <p:extLst>
      <p:ext uri="{BB962C8B-B14F-4D97-AF65-F5344CB8AC3E}">
        <p14:creationId xmlns:p14="http://schemas.microsoft.com/office/powerpoint/2010/main" val="2285174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US" dirty="0"/>
              <a:t>Ax = b</a:t>
            </a:r>
          </a:p>
          <a:p>
            <a:r>
              <a:rPr lang="en-US" dirty="0"/>
              <a:t>Adding</a:t>
            </a:r>
          </a:p>
          <a:p>
            <a:r>
              <a:rPr lang="en-US" dirty="0"/>
              <a:t>Swap levels</a:t>
            </a:r>
          </a:p>
          <a:p>
            <a:endParaRPr lang="en-US" dirty="0"/>
          </a:p>
          <a:p>
            <a:r>
              <a:rPr lang="en-US" dirty="0"/>
              <a:t>Linear Dependencies</a:t>
            </a:r>
          </a:p>
          <a:p>
            <a:r>
              <a:rPr lang="en-US" dirty="0"/>
              <a:t>Consistent vs inconsistent</a:t>
            </a:r>
          </a:p>
          <a:p>
            <a:endParaRPr lang="nb-NO" dirty="0"/>
          </a:p>
        </p:txBody>
      </p:sp>
      <p:sp>
        <p:nvSpPr>
          <p:cNvPr id="4" name="Plassholder for lysbildenummer 3"/>
          <p:cNvSpPr>
            <a:spLocks noGrp="1"/>
          </p:cNvSpPr>
          <p:nvPr>
            <p:ph type="sldNum" sz="quarter" idx="5"/>
          </p:nvPr>
        </p:nvSpPr>
        <p:spPr/>
        <p:txBody>
          <a:bodyPr/>
          <a:lstStyle/>
          <a:p>
            <a:fld id="{0C7BF317-D1E8-4CC9-92F7-5DAB9DC59437}" type="slidenum">
              <a:rPr lang="nb-NO" smtClean="0"/>
              <a:t>2</a:t>
            </a:fld>
            <a:endParaRPr lang="nb-NO"/>
          </a:p>
        </p:txBody>
      </p:sp>
    </p:spTree>
    <p:extLst>
      <p:ext uri="{BB962C8B-B14F-4D97-AF65-F5344CB8AC3E}">
        <p14:creationId xmlns:p14="http://schemas.microsoft.com/office/powerpoint/2010/main" val="858262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US" dirty="0"/>
              <a:t>All operations GF(2)</a:t>
            </a:r>
          </a:p>
          <a:p>
            <a:endParaRPr lang="en-US" dirty="0"/>
          </a:p>
          <a:p>
            <a:r>
              <a:rPr lang="en-US" sz="1200" b="0" i="0" kern="1200" dirty="0">
                <a:solidFill>
                  <a:schemeClr val="tx1"/>
                </a:solidFill>
                <a:effectLst/>
                <a:latin typeface="+mn-lt"/>
                <a:ea typeface="+mn-ea"/>
                <a:cs typeface="+mn-cs"/>
              </a:rPr>
              <a:t>In Boolean algebra, ANF is a way of writing logical formulas in one of three sub-forms. (See Wikipedia for more).</a:t>
            </a:r>
          </a:p>
          <a:p>
            <a:r>
              <a:rPr lang="en-US" sz="1200" b="0" i="0" kern="1200" dirty="0">
                <a:solidFill>
                  <a:schemeClr val="tx1"/>
                </a:solidFill>
                <a:effectLst/>
                <a:latin typeface="+mn-lt"/>
                <a:ea typeface="+mn-ea"/>
                <a:cs typeface="+mn-cs"/>
              </a:rPr>
              <a:t>This notation saves us space.</a:t>
            </a:r>
          </a:p>
          <a:p>
            <a:r>
              <a:rPr lang="en-US" sz="1200" b="0" i="0" kern="1200" dirty="0">
                <a:solidFill>
                  <a:schemeClr val="tx1"/>
                </a:solidFill>
                <a:effectLst/>
                <a:latin typeface="+mn-lt"/>
                <a:ea typeface="+mn-ea"/>
                <a:cs typeface="+mn-cs"/>
              </a:rPr>
              <a:t>Important, we need to remember that the corresponding matrix need space for all variables, also the ones with a 0-coefficient ;)</a:t>
            </a:r>
            <a:endParaRPr lang="nb-NO" dirty="0"/>
          </a:p>
        </p:txBody>
      </p:sp>
      <p:sp>
        <p:nvSpPr>
          <p:cNvPr id="4" name="Plassholder for lysbildenummer 3"/>
          <p:cNvSpPr>
            <a:spLocks noGrp="1"/>
          </p:cNvSpPr>
          <p:nvPr>
            <p:ph type="sldNum" sz="quarter" idx="5"/>
          </p:nvPr>
        </p:nvSpPr>
        <p:spPr/>
        <p:txBody>
          <a:bodyPr/>
          <a:lstStyle/>
          <a:p>
            <a:fld id="{0C7BF317-D1E8-4CC9-92F7-5DAB9DC59437}" type="slidenum">
              <a:rPr lang="nb-NO" smtClean="0"/>
              <a:t>3</a:t>
            </a:fld>
            <a:endParaRPr lang="nb-NO"/>
          </a:p>
        </p:txBody>
      </p:sp>
    </p:spTree>
    <p:extLst>
      <p:ext uri="{BB962C8B-B14F-4D97-AF65-F5344CB8AC3E}">
        <p14:creationId xmlns:p14="http://schemas.microsoft.com/office/powerpoint/2010/main" val="756623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US" dirty="0"/>
              <a:t>The only unknowns we have are the key variables. (And later on, we will introduce more, unknown variables, round variables, in order to model the cipher the way we want..)</a:t>
            </a:r>
            <a:endParaRPr lang="nb-NO" dirty="0"/>
          </a:p>
        </p:txBody>
      </p:sp>
      <p:sp>
        <p:nvSpPr>
          <p:cNvPr id="4" name="Plassholder for lysbildenummer 3"/>
          <p:cNvSpPr>
            <a:spLocks noGrp="1"/>
          </p:cNvSpPr>
          <p:nvPr>
            <p:ph type="sldNum" sz="quarter" idx="5"/>
          </p:nvPr>
        </p:nvSpPr>
        <p:spPr/>
        <p:txBody>
          <a:bodyPr/>
          <a:lstStyle/>
          <a:p>
            <a:fld id="{0C7BF317-D1E8-4CC9-92F7-5DAB9DC59437}" type="slidenum">
              <a:rPr lang="nb-NO" smtClean="0"/>
              <a:t>4</a:t>
            </a:fld>
            <a:endParaRPr lang="nb-NO"/>
          </a:p>
        </p:txBody>
      </p:sp>
    </p:spTree>
    <p:extLst>
      <p:ext uri="{BB962C8B-B14F-4D97-AF65-F5344CB8AC3E}">
        <p14:creationId xmlns:p14="http://schemas.microsoft.com/office/powerpoint/2010/main" val="3292165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US" dirty="0"/>
              <a:t>Can be many ways to </a:t>
            </a:r>
            <a:r>
              <a:rPr lang="en-US" sz="1200" dirty="0">
                <a:latin typeface="Calibri bold" panose="020F0702030404030204" pitchFamily="34" charset="0"/>
                <a:cs typeface="Calibri bold" panose="020F0702030404030204" pitchFamily="34" charset="0"/>
              </a:rPr>
              <a:t>convert the cipher into a system of polynomial equations, perhaps best known is Gr</a:t>
            </a:r>
            <a:r>
              <a:rPr lang="nb-NO" sz="1200" dirty="0">
                <a:latin typeface="Calibri bold" panose="020F0702030404030204" pitchFamily="34" charset="0"/>
                <a:cs typeface="Calibri bold" panose="020F0702030404030204" pitchFamily="34" charset="0"/>
              </a:rPr>
              <a:t>ö</a:t>
            </a:r>
            <a:r>
              <a:rPr lang="en-US" sz="1200" dirty="0" err="1">
                <a:latin typeface="Calibri bold" panose="020F0702030404030204" pitchFamily="34" charset="0"/>
                <a:cs typeface="Calibri bold" panose="020F0702030404030204" pitchFamily="34" charset="0"/>
              </a:rPr>
              <a:t>bner</a:t>
            </a:r>
            <a:r>
              <a:rPr lang="en-US" sz="1200" dirty="0">
                <a:latin typeface="Calibri bold" panose="020F0702030404030204" pitchFamily="34" charset="0"/>
                <a:cs typeface="Calibri bold" panose="020F0702030404030204" pitchFamily="34" charset="0"/>
              </a:rPr>
              <a:t> basis. Here we do it for  3 rounds of small scale AES. ( SR*(3,2,2,4) )</a:t>
            </a:r>
          </a:p>
          <a:p>
            <a:endParaRPr lang="en-US" dirty="0"/>
          </a:p>
          <a:p>
            <a:r>
              <a:rPr lang="en-US" dirty="0"/>
              <a:t>As mentioned, plaintext vars are know, and will be constants when attacking. The key vars are what we are after.</a:t>
            </a:r>
          </a:p>
          <a:p>
            <a:endParaRPr lang="en-US" dirty="0"/>
          </a:p>
          <a:p>
            <a:r>
              <a:rPr lang="en-US" dirty="0"/>
              <a:t>In AES we first apply the key whitening, and then the first round of </a:t>
            </a:r>
            <a:r>
              <a:rPr lang="en-US" dirty="0" err="1"/>
              <a:t>sboxes</a:t>
            </a:r>
            <a:r>
              <a:rPr lang="en-US" dirty="0"/>
              <a:t>.</a:t>
            </a:r>
          </a:p>
          <a:p>
            <a:r>
              <a:rPr lang="en-US" dirty="0"/>
              <a:t>Fresh set of vars out of the </a:t>
            </a:r>
            <a:r>
              <a:rPr lang="en-US" dirty="0" err="1"/>
              <a:t>sboxes</a:t>
            </a:r>
            <a:r>
              <a:rPr lang="en-US" dirty="0"/>
              <a:t>,</a:t>
            </a:r>
          </a:p>
          <a:p>
            <a:r>
              <a:rPr lang="en-US" dirty="0"/>
              <a:t>Which then goes through the linear layer and into the next set of </a:t>
            </a:r>
            <a:r>
              <a:rPr lang="en-US" dirty="0" err="1"/>
              <a:t>sboxes</a:t>
            </a:r>
            <a:endParaRPr lang="en-US" dirty="0"/>
          </a:p>
          <a:p>
            <a:r>
              <a:rPr lang="en-US" dirty="0"/>
              <a:t>Repeat until last set of </a:t>
            </a:r>
            <a:r>
              <a:rPr lang="en-US" dirty="0" err="1"/>
              <a:t>sboxes</a:t>
            </a:r>
            <a:r>
              <a:rPr lang="en-US" dirty="0"/>
              <a:t> output, which instead is the ciphertext vars and key addition through the inverse linear layer.</a:t>
            </a:r>
          </a:p>
          <a:p>
            <a:endParaRPr lang="en-US" dirty="0"/>
          </a:p>
          <a:p>
            <a:endParaRPr lang="en-US" dirty="0"/>
          </a:p>
          <a:p>
            <a:r>
              <a:rPr lang="en-US" dirty="0"/>
              <a:t>(OBS something is off with regards to how many key vars I have, I suspect. It wont alter the point I’m trying to make, though =) )</a:t>
            </a:r>
          </a:p>
          <a:p>
            <a:r>
              <a:rPr lang="en-US" dirty="0"/>
              <a:t>UPD, there may be more mistakes with this one… Although again, they do not change the idea behind how we model the cipher, and it is not based on data from the actual implementation ;)</a:t>
            </a:r>
            <a:endParaRPr lang="nb-NO" dirty="0"/>
          </a:p>
        </p:txBody>
      </p:sp>
      <p:sp>
        <p:nvSpPr>
          <p:cNvPr id="4" name="Plassholder for lysbildenummer 3"/>
          <p:cNvSpPr>
            <a:spLocks noGrp="1"/>
          </p:cNvSpPr>
          <p:nvPr>
            <p:ph type="sldNum" sz="quarter" idx="5"/>
          </p:nvPr>
        </p:nvSpPr>
        <p:spPr/>
        <p:txBody>
          <a:bodyPr/>
          <a:lstStyle/>
          <a:p>
            <a:fld id="{0C7BF317-D1E8-4CC9-92F7-5DAB9DC59437}" type="slidenum">
              <a:rPr lang="nb-NO" smtClean="0"/>
              <a:t>5</a:t>
            </a:fld>
            <a:endParaRPr lang="nb-NO"/>
          </a:p>
        </p:txBody>
      </p:sp>
    </p:spTree>
    <p:extLst>
      <p:ext uri="{BB962C8B-B14F-4D97-AF65-F5344CB8AC3E}">
        <p14:creationId xmlns:p14="http://schemas.microsoft.com/office/powerpoint/2010/main" val="19936760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US" dirty="0"/>
              <a:t>This is only the first step of converting the cipher into a system of linear equations</a:t>
            </a:r>
          </a:p>
          <a:p>
            <a:endParaRPr lang="en-US" dirty="0"/>
          </a:p>
          <a:p>
            <a:r>
              <a:rPr lang="en-US" dirty="0"/>
              <a:t>We need to go from this, somehow, into Ax = b</a:t>
            </a:r>
            <a:endParaRPr lang="nb-NO" dirty="0"/>
          </a:p>
        </p:txBody>
      </p:sp>
      <p:sp>
        <p:nvSpPr>
          <p:cNvPr id="4" name="Plassholder for lysbildenummer 3"/>
          <p:cNvSpPr>
            <a:spLocks noGrp="1"/>
          </p:cNvSpPr>
          <p:nvPr>
            <p:ph type="sldNum" sz="quarter" idx="5"/>
          </p:nvPr>
        </p:nvSpPr>
        <p:spPr/>
        <p:txBody>
          <a:bodyPr/>
          <a:lstStyle/>
          <a:p>
            <a:fld id="{0C7BF317-D1E8-4CC9-92F7-5DAB9DC59437}" type="slidenum">
              <a:rPr lang="nb-NO" smtClean="0"/>
              <a:t>6</a:t>
            </a:fld>
            <a:endParaRPr lang="nb-NO"/>
          </a:p>
        </p:txBody>
      </p:sp>
    </p:spTree>
    <p:extLst>
      <p:ext uri="{BB962C8B-B14F-4D97-AF65-F5344CB8AC3E}">
        <p14:creationId xmlns:p14="http://schemas.microsoft.com/office/powerpoint/2010/main" val="21164158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US" dirty="0"/>
              <a:t>This is only the first step of converting the cipher into a system of linear equations</a:t>
            </a:r>
          </a:p>
          <a:p>
            <a:endParaRPr lang="en-US" dirty="0"/>
          </a:p>
          <a:p>
            <a:r>
              <a:rPr lang="en-US" dirty="0"/>
              <a:t>We need to go from this, somehow, into Ax = b</a:t>
            </a:r>
            <a:endParaRPr lang="nb-NO" dirty="0"/>
          </a:p>
        </p:txBody>
      </p:sp>
      <p:sp>
        <p:nvSpPr>
          <p:cNvPr id="4" name="Plassholder for lysbildenummer 3"/>
          <p:cNvSpPr>
            <a:spLocks noGrp="1"/>
          </p:cNvSpPr>
          <p:nvPr>
            <p:ph type="sldNum" sz="quarter" idx="5"/>
          </p:nvPr>
        </p:nvSpPr>
        <p:spPr/>
        <p:txBody>
          <a:bodyPr/>
          <a:lstStyle/>
          <a:p>
            <a:fld id="{0C7BF317-D1E8-4CC9-92F7-5DAB9DC59437}" type="slidenum">
              <a:rPr lang="nb-NO" smtClean="0"/>
              <a:t>7</a:t>
            </a:fld>
            <a:endParaRPr lang="nb-NO"/>
          </a:p>
        </p:txBody>
      </p:sp>
    </p:spTree>
    <p:extLst>
      <p:ext uri="{BB962C8B-B14F-4D97-AF65-F5344CB8AC3E}">
        <p14:creationId xmlns:p14="http://schemas.microsoft.com/office/powerpoint/2010/main" val="1667208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US" dirty="0"/>
              <a:t>This needs to be done for each application of an </a:t>
            </a:r>
            <a:r>
              <a:rPr lang="en-US" dirty="0" err="1"/>
              <a:t>Sbox</a:t>
            </a:r>
            <a:r>
              <a:rPr lang="en-US" dirty="0"/>
              <a:t> in the cipher.</a:t>
            </a:r>
          </a:p>
          <a:p>
            <a:r>
              <a:rPr lang="en-US" dirty="0"/>
              <a:t>This is the first part of our trick: How to convert a non-linear cipher into a system of linear equations</a:t>
            </a:r>
          </a:p>
          <a:p>
            <a:endParaRPr lang="en-US" dirty="0"/>
          </a:p>
          <a:p>
            <a:r>
              <a:rPr lang="en-US" dirty="0"/>
              <a:t>Note that the rows are ordered</a:t>
            </a:r>
          </a:p>
          <a:p>
            <a:r>
              <a:rPr lang="en-US" dirty="0"/>
              <a:t>This is essentially the LHS of a Shard</a:t>
            </a:r>
            <a:endParaRPr lang="nb-NO" dirty="0"/>
          </a:p>
        </p:txBody>
      </p:sp>
      <p:sp>
        <p:nvSpPr>
          <p:cNvPr id="4" name="Plassholder for lysbildenummer 3"/>
          <p:cNvSpPr>
            <a:spLocks noGrp="1"/>
          </p:cNvSpPr>
          <p:nvPr>
            <p:ph type="sldNum" sz="quarter" idx="5"/>
          </p:nvPr>
        </p:nvSpPr>
        <p:spPr/>
        <p:txBody>
          <a:bodyPr/>
          <a:lstStyle/>
          <a:p>
            <a:fld id="{0C7BF317-D1E8-4CC9-92F7-5DAB9DC59437}" type="slidenum">
              <a:rPr lang="nb-NO" smtClean="0"/>
              <a:t>8</a:t>
            </a:fld>
            <a:endParaRPr lang="nb-NO"/>
          </a:p>
        </p:txBody>
      </p:sp>
    </p:spTree>
    <p:extLst>
      <p:ext uri="{BB962C8B-B14F-4D97-AF65-F5344CB8AC3E}">
        <p14:creationId xmlns:p14="http://schemas.microsoft.com/office/powerpoint/2010/main" val="27126797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US" dirty="0"/>
              <a:t>Keep LHS at LHS, pointing out the fact that the rows in A is ordered (by input and output to the </a:t>
            </a:r>
            <a:r>
              <a:rPr lang="en-US" dirty="0" err="1"/>
              <a:t>Sbox</a:t>
            </a:r>
            <a:r>
              <a:rPr lang="en-US" dirty="0"/>
              <a:t>). (May be done on the previous slide).</a:t>
            </a:r>
          </a:p>
          <a:p>
            <a:r>
              <a:rPr lang="en-US" dirty="0"/>
              <a:t>Use the </a:t>
            </a:r>
            <a:r>
              <a:rPr lang="en-US" dirty="0" err="1"/>
              <a:t>lookuptable</a:t>
            </a:r>
            <a:r>
              <a:rPr lang="en-US" dirty="0"/>
              <a:t> to make the first b. Then, since we have 16 entries in the lookup table, make some more A = bi matrices.</a:t>
            </a:r>
          </a:p>
          <a:p>
            <a:r>
              <a:rPr lang="en-US" dirty="0"/>
              <a:t>Then, since this is cumbersome, and hard to work with, we instead combine them into one MRHS shard.</a:t>
            </a:r>
          </a:p>
          <a:p>
            <a:r>
              <a:rPr lang="en-US" dirty="0"/>
              <a:t>(Not a Matrix! Individual vectors!)</a:t>
            </a:r>
            <a:endParaRPr lang="nb-NO" dirty="0"/>
          </a:p>
        </p:txBody>
      </p:sp>
      <p:sp>
        <p:nvSpPr>
          <p:cNvPr id="4" name="Plassholder for lysbildenummer 3"/>
          <p:cNvSpPr>
            <a:spLocks noGrp="1"/>
          </p:cNvSpPr>
          <p:nvPr>
            <p:ph type="sldNum" sz="quarter" idx="5"/>
          </p:nvPr>
        </p:nvSpPr>
        <p:spPr/>
        <p:txBody>
          <a:bodyPr/>
          <a:lstStyle/>
          <a:p>
            <a:fld id="{0C7BF317-D1E8-4CC9-92F7-5DAB9DC59437}" type="slidenum">
              <a:rPr lang="nb-NO" smtClean="0"/>
              <a:t>9</a:t>
            </a:fld>
            <a:endParaRPr lang="nb-NO"/>
          </a:p>
        </p:txBody>
      </p:sp>
    </p:spTree>
    <p:extLst>
      <p:ext uri="{BB962C8B-B14F-4D97-AF65-F5344CB8AC3E}">
        <p14:creationId xmlns:p14="http://schemas.microsoft.com/office/powerpoint/2010/main" val="3858974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92DE74B-ADAB-4238-AC74-D0950B35FAEE}"/>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DC1FC2AB-B872-4898-8DEE-5603FF20B3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19C9C91F-EB1B-477D-96C7-1D72E0AE8F7C}"/>
              </a:ext>
            </a:extLst>
          </p:cNvPr>
          <p:cNvSpPr>
            <a:spLocks noGrp="1"/>
          </p:cNvSpPr>
          <p:nvPr>
            <p:ph type="dt" sz="half" idx="10"/>
          </p:nvPr>
        </p:nvSpPr>
        <p:spPr/>
        <p:txBody>
          <a:bodyPr/>
          <a:lstStyle/>
          <a:p>
            <a:fld id="{82C84672-C869-42DB-85E6-5F0D5F9FD4E3}" type="datetime1">
              <a:rPr lang="nb-NO" smtClean="0"/>
              <a:t>30.10.2019</a:t>
            </a:fld>
            <a:endParaRPr lang="nb-NO"/>
          </a:p>
        </p:txBody>
      </p:sp>
      <p:sp>
        <p:nvSpPr>
          <p:cNvPr id="5" name="Plassholder for bunntekst 4">
            <a:extLst>
              <a:ext uri="{FF2B5EF4-FFF2-40B4-BE49-F238E27FC236}">
                <a16:creationId xmlns:a16="http://schemas.microsoft.com/office/drawing/2014/main" id="{0DF7B104-A6CC-4987-99AE-C78C2CF59A4B}"/>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C8E6BDB1-7F38-4909-B1CD-D786D607F8CE}"/>
              </a:ext>
            </a:extLst>
          </p:cNvPr>
          <p:cNvSpPr>
            <a:spLocks noGrp="1"/>
          </p:cNvSpPr>
          <p:nvPr>
            <p:ph type="sldNum" sz="quarter" idx="12"/>
          </p:nvPr>
        </p:nvSpPr>
        <p:spPr/>
        <p:txBody>
          <a:bodyPr/>
          <a:lstStyle/>
          <a:p>
            <a:fld id="{59B60D5B-D119-4F98-A338-F0542F476413}" type="slidenum">
              <a:rPr lang="nb-NO" smtClean="0"/>
              <a:t>‹#›</a:t>
            </a:fld>
            <a:endParaRPr lang="nb-NO"/>
          </a:p>
        </p:txBody>
      </p:sp>
    </p:spTree>
    <p:extLst>
      <p:ext uri="{BB962C8B-B14F-4D97-AF65-F5344CB8AC3E}">
        <p14:creationId xmlns:p14="http://schemas.microsoft.com/office/powerpoint/2010/main" val="2477596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5D76E93-BFFB-4910-BC1D-55639C160924}"/>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DFFEE4B8-8FBD-4C34-8DBD-0A86794BE721}"/>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F6624152-7C2D-4C1A-BFFA-01A57F601E00}"/>
              </a:ext>
            </a:extLst>
          </p:cNvPr>
          <p:cNvSpPr>
            <a:spLocks noGrp="1"/>
          </p:cNvSpPr>
          <p:nvPr>
            <p:ph type="dt" sz="half" idx="10"/>
          </p:nvPr>
        </p:nvSpPr>
        <p:spPr/>
        <p:txBody>
          <a:bodyPr/>
          <a:lstStyle/>
          <a:p>
            <a:fld id="{A9B607FD-7E0E-46C0-9CCD-349A49314C35}" type="datetime1">
              <a:rPr lang="nb-NO" smtClean="0"/>
              <a:t>30.10.2019</a:t>
            </a:fld>
            <a:endParaRPr lang="nb-NO"/>
          </a:p>
        </p:txBody>
      </p:sp>
      <p:sp>
        <p:nvSpPr>
          <p:cNvPr id="5" name="Plassholder for bunntekst 4">
            <a:extLst>
              <a:ext uri="{FF2B5EF4-FFF2-40B4-BE49-F238E27FC236}">
                <a16:creationId xmlns:a16="http://schemas.microsoft.com/office/drawing/2014/main" id="{772A6791-9A95-41F1-8234-0C879C572902}"/>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2E15BD98-0BDC-4859-B2B0-5CC20D0660F1}"/>
              </a:ext>
            </a:extLst>
          </p:cNvPr>
          <p:cNvSpPr>
            <a:spLocks noGrp="1"/>
          </p:cNvSpPr>
          <p:nvPr>
            <p:ph type="sldNum" sz="quarter" idx="12"/>
          </p:nvPr>
        </p:nvSpPr>
        <p:spPr/>
        <p:txBody>
          <a:bodyPr/>
          <a:lstStyle/>
          <a:p>
            <a:fld id="{59B60D5B-D119-4F98-A338-F0542F476413}" type="slidenum">
              <a:rPr lang="nb-NO" smtClean="0"/>
              <a:t>‹#›</a:t>
            </a:fld>
            <a:endParaRPr lang="nb-NO"/>
          </a:p>
        </p:txBody>
      </p:sp>
    </p:spTree>
    <p:extLst>
      <p:ext uri="{BB962C8B-B14F-4D97-AF65-F5344CB8AC3E}">
        <p14:creationId xmlns:p14="http://schemas.microsoft.com/office/powerpoint/2010/main" val="1055703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6AB4A8DE-6EA7-4365-8184-3854BCC38F57}"/>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C5FE00B9-E3EE-4116-ACE2-F0A17AD66BCD}"/>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27DB12D3-26E1-43AE-9089-7881F59811D5}"/>
              </a:ext>
            </a:extLst>
          </p:cNvPr>
          <p:cNvSpPr>
            <a:spLocks noGrp="1"/>
          </p:cNvSpPr>
          <p:nvPr>
            <p:ph type="dt" sz="half" idx="10"/>
          </p:nvPr>
        </p:nvSpPr>
        <p:spPr/>
        <p:txBody>
          <a:bodyPr/>
          <a:lstStyle/>
          <a:p>
            <a:fld id="{5F837CE6-1B0E-4A66-9A94-4ADBB4144C7C}" type="datetime1">
              <a:rPr lang="nb-NO" smtClean="0"/>
              <a:t>30.10.2019</a:t>
            </a:fld>
            <a:endParaRPr lang="nb-NO"/>
          </a:p>
        </p:txBody>
      </p:sp>
      <p:sp>
        <p:nvSpPr>
          <p:cNvPr id="5" name="Plassholder for bunntekst 4">
            <a:extLst>
              <a:ext uri="{FF2B5EF4-FFF2-40B4-BE49-F238E27FC236}">
                <a16:creationId xmlns:a16="http://schemas.microsoft.com/office/drawing/2014/main" id="{E05F67D4-E801-4F5C-A5D2-4429E118B3E9}"/>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9E950C23-B081-443B-9573-9AACD8B5F4EB}"/>
              </a:ext>
            </a:extLst>
          </p:cNvPr>
          <p:cNvSpPr>
            <a:spLocks noGrp="1"/>
          </p:cNvSpPr>
          <p:nvPr>
            <p:ph type="sldNum" sz="quarter" idx="12"/>
          </p:nvPr>
        </p:nvSpPr>
        <p:spPr/>
        <p:txBody>
          <a:bodyPr/>
          <a:lstStyle/>
          <a:p>
            <a:fld id="{59B60D5B-D119-4F98-A338-F0542F476413}" type="slidenum">
              <a:rPr lang="nb-NO" smtClean="0"/>
              <a:t>‹#›</a:t>
            </a:fld>
            <a:endParaRPr lang="nb-NO"/>
          </a:p>
        </p:txBody>
      </p:sp>
    </p:spTree>
    <p:extLst>
      <p:ext uri="{BB962C8B-B14F-4D97-AF65-F5344CB8AC3E}">
        <p14:creationId xmlns:p14="http://schemas.microsoft.com/office/powerpoint/2010/main" val="2582758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F3900D2-95CA-4E6C-AEA8-915EEE6EC4DF}"/>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EF592192-B151-49EF-B5F7-B9E9BEEA65EF}"/>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CA6BEECD-6306-48DA-83BC-CAE3B08F5AD0}"/>
              </a:ext>
            </a:extLst>
          </p:cNvPr>
          <p:cNvSpPr>
            <a:spLocks noGrp="1"/>
          </p:cNvSpPr>
          <p:nvPr>
            <p:ph type="dt" sz="half" idx="10"/>
          </p:nvPr>
        </p:nvSpPr>
        <p:spPr/>
        <p:txBody>
          <a:bodyPr/>
          <a:lstStyle/>
          <a:p>
            <a:fld id="{5E5A4BF0-AA31-42B2-9136-3F91B3152F67}" type="datetime1">
              <a:rPr lang="nb-NO" smtClean="0"/>
              <a:t>30.10.2019</a:t>
            </a:fld>
            <a:endParaRPr lang="nb-NO"/>
          </a:p>
        </p:txBody>
      </p:sp>
      <p:sp>
        <p:nvSpPr>
          <p:cNvPr id="5" name="Plassholder for bunntekst 4">
            <a:extLst>
              <a:ext uri="{FF2B5EF4-FFF2-40B4-BE49-F238E27FC236}">
                <a16:creationId xmlns:a16="http://schemas.microsoft.com/office/drawing/2014/main" id="{81331CBA-E260-43B7-99F6-5D73B2477684}"/>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5EE51A5B-9324-4C25-939D-330499688D0C}"/>
              </a:ext>
            </a:extLst>
          </p:cNvPr>
          <p:cNvSpPr>
            <a:spLocks noGrp="1"/>
          </p:cNvSpPr>
          <p:nvPr>
            <p:ph type="sldNum" sz="quarter" idx="12"/>
          </p:nvPr>
        </p:nvSpPr>
        <p:spPr/>
        <p:txBody>
          <a:bodyPr/>
          <a:lstStyle/>
          <a:p>
            <a:fld id="{59B60D5B-D119-4F98-A338-F0542F476413}" type="slidenum">
              <a:rPr lang="nb-NO" smtClean="0"/>
              <a:t>‹#›</a:t>
            </a:fld>
            <a:endParaRPr lang="nb-NO"/>
          </a:p>
        </p:txBody>
      </p:sp>
    </p:spTree>
    <p:extLst>
      <p:ext uri="{BB962C8B-B14F-4D97-AF65-F5344CB8AC3E}">
        <p14:creationId xmlns:p14="http://schemas.microsoft.com/office/powerpoint/2010/main" val="1519417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8944A96-86B9-4A0F-9439-9209CAD1B0B7}"/>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762BDF66-AE16-4CFB-A640-2D1A4E03EF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279FDE0A-9760-4C0C-8630-6A5232AAD4F1}"/>
              </a:ext>
            </a:extLst>
          </p:cNvPr>
          <p:cNvSpPr>
            <a:spLocks noGrp="1"/>
          </p:cNvSpPr>
          <p:nvPr>
            <p:ph type="dt" sz="half" idx="10"/>
          </p:nvPr>
        </p:nvSpPr>
        <p:spPr/>
        <p:txBody>
          <a:bodyPr/>
          <a:lstStyle/>
          <a:p>
            <a:fld id="{0E58EA85-FC85-4C88-ADF9-9084B20A2022}" type="datetime1">
              <a:rPr lang="nb-NO" smtClean="0"/>
              <a:t>30.10.2019</a:t>
            </a:fld>
            <a:endParaRPr lang="nb-NO"/>
          </a:p>
        </p:txBody>
      </p:sp>
      <p:sp>
        <p:nvSpPr>
          <p:cNvPr id="5" name="Plassholder for bunntekst 4">
            <a:extLst>
              <a:ext uri="{FF2B5EF4-FFF2-40B4-BE49-F238E27FC236}">
                <a16:creationId xmlns:a16="http://schemas.microsoft.com/office/drawing/2014/main" id="{E7BF2E9E-89EF-437B-AEAE-AF8B78C36120}"/>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71A5D0F2-C3F4-4D23-AA7E-AC36915A23D5}"/>
              </a:ext>
            </a:extLst>
          </p:cNvPr>
          <p:cNvSpPr>
            <a:spLocks noGrp="1"/>
          </p:cNvSpPr>
          <p:nvPr>
            <p:ph type="sldNum" sz="quarter" idx="12"/>
          </p:nvPr>
        </p:nvSpPr>
        <p:spPr/>
        <p:txBody>
          <a:bodyPr/>
          <a:lstStyle/>
          <a:p>
            <a:fld id="{59B60D5B-D119-4F98-A338-F0542F476413}" type="slidenum">
              <a:rPr lang="nb-NO" smtClean="0"/>
              <a:t>‹#›</a:t>
            </a:fld>
            <a:endParaRPr lang="nb-NO"/>
          </a:p>
        </p:txBody>
      </p:sp>
    </p:spTree>
    <p:extLst>
      <p:ext uri="{BB962C8B-B14F-4D97-AF65-F5344CB8AC3E}">
        <p14:creationId xmlns:p14="http://schemas.microsoft.com/office/powerpoint/2010/main" val="1612954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B80C1F2-9FD1-4BE5-B734-D1BBC1C93481}"/>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63A51FF6-0D04-4D2C-93DA-FD64510A4D5B}"/>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0E0FC1C3-854D-4CE9-B4A2-C4AC165A26A6}"/>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A0B07F43-8411-401A-8A25-CDCA7B759BD6}"/>
              </a:ext>
            </a:extLst>
          </p:cNvPr>
          <p:cNvSpPr>
            <a:spLocks noGrp="1"/>
          </p:cNvSpPr>
          <p:nvPr>
            <p:ph type="dt" sz="half" idx="10"/>
          </p:nvPr>
        </p:nvSpPr>
        <p:spPr/>
        <p:txBody>
          <a:bodyPr/>
          <a:lstStyle/>
          <a:p>
            <a:fld id="{D0E1E800-6BB2-41EB-BFBE-9DDAD8C8E705}" type="datetime1">
              <a:rPr lang="nb-NO" smtClean="0"/>
              <a:t>30.10.2019</a:t>
            </a:fld>
            <a:endParaRPr lang="nb-NO"/>
          </a:p>
        </p:txBody>
      </p:sp>
      <p:sp>
        <p:nvSpPr>
          <p:cNvPr id="6" name="Plassholder for bunntekst 5">
            <a:extLst>
              <a:ext uri="{FF2B5EF4-FFF2-40B4-BE49-F238E27FC236}">
                <a16:creationId xmlns:a16="http://schemas.microsoft.com/office/drawing/2014/main" id="{25A9FE14-5373-40ED-8F93-A9CD88702569}"/>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9E93D8D3-3900-4CF6-AA24-9B307B903555}"/>
              </a:ext>
            </a:extLst>
          </p:cNvPr>
          <p:cNvSpPr>
            <a:spLocks noGrp="1"/>
          </p:cNvSpPr>
          <p:nvPr>
            <p:ph type="sldNum" sz="quarter" idx="12"/>
          </p:nvPr>
        </p:nvSpPr>
        <p:spPr/>
        <p:txBody>
          <a:bodyPr/>
          <a:lstStyle/>
          <a:p>
            <a:fld id="{59B60D5B-D119-4F98-A338-F0542F476413}" type="slidenum">
              <a:rPr lang="nb-NO" smtClean="0"/>
              <a:t>‹#›</a:t>
            </a:fld>
            <a:endParaRPr lang="nb-NO"/>
          </a:p>
        </p:txBody>
      </p:sp>
    </p:spTree>
    <p:extLst>
      <p:ext uri="{BB962C8B-B14F-4D97-AF65-F5344CB8AC3E}">
        <p14:creationId xmlns:p14="http://schemas.microsoft.com/office/powerpoint/2010/main" val="2517655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14F24AA-6BC7-4D1C-AFD4-4DD6AB10B762}"/>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E4DB2EBB-E5F0-4F9B-8506-C140DB3F34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AD14BC47-3C55-4C90-9D78-AD086101244B}"/>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8789F24F-07DD-4577-995D-5377BF3839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4C6ABA63-F9BD-41AB-8DD4-B82679F01769}"/>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8782C77A-F7A4-4062-BDB4-3FCA9F921622}"/>
              </a:ext>
            </a:extLst>
          </p:cNvPr>
          <p:cNvSpPr>
            <a:spLocks noGrp="1"/>
          </p:cNvSpPr>
          <p:nvPr>
            <p:ph type="dt" sz="half" idx="10"/>
          </p:nvPr>
        </p:nvSpPr>
        <p:spPr/>
        <p:txBody>
          <a:bodyPr/>
          <a:lstStyle/>
          <a:p>
            <a:fld id="{7A35EED5-4E7E-4B81-BBA1-6C70618E753E}" type="datetime1">
              <a:rPr lang="nb-NO" smtClean="0"/>
              <a:t>30.10.2019</a:t>
            </a:fld>
            <a:endParaRPr lang="nb-NO"/>
          </a:p>
        </p:txBody>
      </p:sp>
      <p:sp>
        <p:nvSpPr>
          <p:cNvPr id="8" name="Plassholder for bunntekst 7">
            <a:extLst>
              <a:ext uri="{FF2B5EF4-FFF2-40B4-BE49-F238E27FC236}">
                <a16:creationId xmlns:a16="http://schemas.microsoft.com/office/drawing/2014/main" id="{F593F3F6-974B-4811-AD74-FE9915584BE0}"/>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A8AC71ED-014F-4B4A-B1AF-C9FBE7ECEB28}"/>
              </a:ext>
            </a:extLst>
          </p:cNvPr>
          <p:cNvSpPr>
            <a:spLocks noGrp="1"/>
          </p:cNvSpPr>
          <p:nvPr>
            <p:ph type="sldNum" sz="quarter" idx="12"/>
          </p:nvPr>
        </p:nvSpPr>
        <p:spPr/>
        <p:txBody>
          <a:bodyPr/>
          <a:lstStyle/>
          <a:p>
            <a:fld id="{59B60D5B-D119-4F98-A338-F0542F476413}" type="slidenum">
              <a:rPr lang="nb-NO" smtClean="0"/>
              <a:t>‹#›</a:t>
            </a:fld>
            <a:endParaRPr lang="nb-NO"/>
          </a:p>
        </p:txBody>
      </p:sp>
    </p:spTree>
    <p:extLst>
      <p:ext uri="{BB962C8B-B14F-4D97-AF65-F5344CB8AC3E}">
        <p14:creationId xmlns:p14="http://schemas.microsoft.com/office/powerpoint/2010/main" val="1004184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5334E77-1F51-4ACB-B971-51B860161262}"/>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3E90CB79-62AE-49C8-A958-4F574451CA8F}"/>
              </a:ext>
            </a:extLst>
          </p:cNvPr>
          <p:cNvSpPr>
            <a:spLocks noGrp="1"/>
          </p:cNvSpPr>
          <p:nvPr>
            <p:ph type="dt" sz="half" idx="10"/>
          </p:nvPr>
        </p:nvSpPr>
        <p:spPr/>
        <p:txBody>
          <a:bodyPr/>
          <a:lstStyle/>
          <a:p>
            <a:fld id="{839794A1-7EBC-4F51-8591-F9884B4EBA7E}" type="datetime1">
              <a:rPr lang="nb-NO" smtClean="0"/>
              <a:t>30.10.2019</a:t>
            </a:fld>
            <a:endParaRPr lang="nb-NO"/>
          </a:p>
        </p:txBody>
      </p:sp>
      <p:sp>
        <p:nvSpPr>
          <p:cNvPr id="4" name="Plassholder for bunntekst 3">
            <a:extLst>
              <a:ext uri="{FF2B5EF4-FFF2-40B4-BE49-F238E27FC236}">
                <a16:creationId xmlns:a16="http://schemas.microsoft.com/office/drawing/2014/main" id="{6D783980-088C-461A-A1BD-697D8FAD804B}"/>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40A7A71F-E957-46BD-BCBA-0FBD2A094D47}"/>
              </a:ext>
            </a:extLst>
          </p:cNvPr>
          <p:cNvSpPr>
            <a:spLocks noGrp="1"/>
          </p:cNvSpPr>
          <p:nvPr>
            <p:ph type="sldNum" sz="quarter" idx="12"/>
          </p:nvPr>
        </p:nvSpPr>
        <p:spPr/>
        <p:txBody>
          <a:bodyPr/>
          <a:lstStyle/>
          <a:p>
            <a:fld id="{59B60D5B-D119-4F98-A338-F0542F476413}" type="slidenum">
              <a:rPr lang="nb-NO" smtClean="0"/>
              <a:t>‹#›</a:t>
            </a:fld>
            <a:endParaRPr lang="nb-NO"/>
          </a:p>
        </p:txBody>
      </p:sp>
    </p:spTree>
    <p:extLst>
      <p:ext uri="{BB962C8B-B14F-4D97-AF65-F5344CB8AC3E}">
        <p14:creationId xmlns:p14="http://schemas.microsoft.com/office/powerpoint/2010/main" val="1649847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0F82B063-22FE-45A5-BAC8-C96359A308AB}"/>
              </a:ext>
            </a:extLst>
          </p:cNvPr>
          <p:cNvSpPr>
            <a:spLocks noGrp="1"/>
          </p:cNvSpPr>
          <p:nvPr>
            <p:ph type="dt" sz="half" idx="10"/>
          </p:nvPr>
        </p:nvSpPr>
        <p:spPr/>
        <p:txBody>
          <a:bodyPr/>
          <a:lstStyle/>
          <a:p>
            <a:fld id="{1EC9A8A2-6BAD-49E1-A42A-E4B4C3147FAE}" type="datetime1">
              <a:rPr lang="nb-NO" smtClean="0"/>
              <a:t>30.10.2019</a:t>
            </a:fld>
            <a:endParaRPr lang="nb-NO"/>
          </a:p>
        </p:txBody>
      </p:sp>
      <p:sp>
        <p:nvSpPr>
          <p:cNvPr id="3" name="Plassholder for bunntekst 2">
            <a:extLst>
              <a:ext uri="{FF2B5EF4-FFF2-40B4-BE49-F238E27FC236}">
                <a16:creationId xmlns:a16="http://schemas.microsoft.com/office/drawing/2014/main" id="{38DAF48C-025E-421D-B742-AF4FAADE547D}"/>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1E6ADC23-1B70-42BB-943A-A6817720C643}"/>
              </a:ext>
            </a:extLst>
          </p:cNvPr>
          <p:cNvSpPr>
            <a:spLocks noGrp="1"/>
          </p:cNvSpPr>
          <p:nvPr>
            <p:ph type="sldNum" sz="quarter" idx="12"/>
          </p:nvPr>
        </p:nvSpPr>
        <p:spPr/>
        <p:txBody>
          <a:bodyPr/>
          <a:lstStyle/>
          <a:p>
            <a:fld id="{59B60D5B-D119-4F98-A338-F0542F476413}" type="slidenum">
              <a:rPr lang="nb-NO" smtClean="0"/>
              <a:t>‹#›</a:t>
            </a:fld>
            <a:endParaRPr lang="nb-NO"/>
          </a:p>
        </p:txBody>
      </p:sp>
    </p:spTree>
    <p:extLst>
      <p:ext uri="{BB962C8B-B14F-4D97-AF65-F5344CB8AC3E}">
        <p14:creationId xmlns:p14="http://schemas.microsoft.com/office/powerpoint/2010/main" val="3028153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0F5381B-8966-4ABC-9AEE-0AD1CC777D81}"/>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277E1F34-B432-49A7-8057-DE8522DB80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6FBCD25A-0B98-4D7F-B7D5-BCC3B1E783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4A3CFBF1-4516-4D50-A2E1-9F67C4387EED}"/>
              </a:ext>
            </a:extLst>
          </p:cNvPr>
          <p:cNvSpPr>
            <a:spLocks noGrp="1"/>
          </p:cNvSpPr>
          <p:nvPr>
            <p:ph type="dt" sz="half" idx="10"/>
          </p:nvPr>
        </p:nvSpPr>
        <p:spPr/>
        <p:txBody>
          <a:bodyPr/>
          <a:lstStyle/>
          <a:p>
            <a:fld id="{890F4638-AAC0-48B0-B5CB-226F71C1C61F}" type="datetime1">
              <a:rPr lang="nb-NO" smtClean="0"/>
              <a:t>30.10.2019</a:t>
            </a:fld>
            <a:endParaRPr lang="nb-NO"/>
          </a:p>
        </p:txBody>
      </p:sp>
      <p:sp>
        <p:nvSpPr>
          <p:cNvPr id="6" name="Plassholder for bunntekst 5">
            <a:extLst>
              <a:ext uri="{FF2B5EF4-FFF2-40B4-BE49-F238E27FC236}">
                <a16:creationId xmlns:a16="http://schemas.microsoft.com/office/drawing/2014/main" id="{77F0A623-81F1-49B1-A64F-7537AAEB54E1}"/>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B6C406D1-635C-43BB-ADF7-37E81793564A}"/>
              </a:ext>
            </a:extLst>
          </p:cNvPr>
          <p:cNvSpPr>
            <a:spLocks noGrp="1"/>
          </p:cNvSpPr>
          <p:nvPr>
            <p:ph type="sldNum" sz="quarter" idx="12"/>
          </p:nvPr>
        </p:nvSpPr>
        <p:spPr/>
        <p:txBody>
          <a:bodyPr/>
          <a:lstStyle/>
          <a:p>
            <a:fld id="{59B60D5B-D119-4F98-A338-F0542F476413}" type="slidenum">
              <a:rPr lang="nb-NO" smtClean="0"/>
              <a:t>‹#›</a:t>
            </a:fld>
            <a:endParaRPr lang="nb-NO"/>
          </a:p>
        </p:txBody>
      </p:sp>
    </p:spTree>
    <p:extLst>
      <p:ext uri="{BB962C8B-B14F-4D97-AF65-F5344CB8AC3E}">
        <p14:creationId xmlns:p14="http://schemas.microsoft.com/office/powerpoint/2010/main" val="3414023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40F5E1C-1817-4DDA-B0B3-6ACCD11EB0D1}"/>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A4B0C2C6-C263-4072-8508-52BAEBB977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A98D7912-F60F-4F67-B3CD-6C6C0692B8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238CF590-42B4-4A30-BD40-722A714D9F7A}"/>
              </a:ext>
            </a:extLst>
          </p:cNvPr>
          <p:cNvSpPr>
            <a:spLocks noGrp="1"/>
          </p:cNvSpPr>
          <p:nvPr>
            <p:ph type="dt" sz="half" idx="10"/>
          </p:nvPr>
        </p:nvSpPr>
        <p:spPr/>
        <p:txBody>
          <a:bodyPr/>
          <a:lstStyle/>
          <a:p>
            <a:fld id="{851A5474-95E9-4ED4-98AF-8E5F36DC9957}" type="datetime1">
              <a:rPr lang="nb-NO" smtClean="0"/>
              <a:t>30.10.2019</a:t>
            </a:fld>
            <a:endParaRPr lang="nb-NO"/>
          </a:p>
        </p:txBody>
      </p:sp>
      <p:sp>
        <p:nvSpPr>
          <p:cNvPr id="6" name="Plassholder for bunntekst 5">
            <a:extLst>
              <a:ext uri="{FF2B5EF4-FFF2-40B4-BE49-F238E27FC236}">
                <a16:creationId xmlns:a16="http://schemas.microsoft.com/office/drawing/2014/main" id="{B9CC6B15-D40E-44B0-BDE4-E35823FC5F57}"/>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95F694A9-ADE2-4D3A-AF37-BB5C5B643237}"/>
              </a:ext>
            </a:extLst>
          </p:cNvPr>
          <p:cNvSpPr>
            <a:spLocks noGrp="1"/>
          </p:cNvSpPr>
          <p:nvPr>
            <p:ph type="sldNum" sz="quarter" idx="12"/>
          </p:nvPr>
        </p:nvSpPr>
        <p:spPr/>
        <p:txBody>
          <a:bodyPr/>
          <a:lstStyle/>
          <a:p>
            <a:fld id="{59B60D5B-D119-4F98-A338-F0542F476413}" type="slidenum">
              <a:rPr lang="nb-NO" smtClean="0"/>
              <a:t>‹#›</a:t>
            </a:fld>
            <a:endParaRPr lang="nb-NO"/>
          </a:p>
        </p:txBody>
      </p:sp>
    </p:spTree>
    <p:extLst>
      <p:ext uri="{BB962C8B-B14F-4D97-AF65-F5344CB8AC3E}">
        <p14:creationId xmlns:p14="http://schemas.microsoft.com/office/powerpoint/2010/main" val="692540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7FCFA141-77CD-4ED3-97F7-065D033F45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B480C659-7787-43EA-82CE-003F2AACA7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A931DF1F-47CD-4B79-A5F5-1A21366842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9DBFFF-CF2D-44E7-AEF2-61A9EC32151B}" type="datetime1">
              <a:rPr lang="nb-NO" smtClean="0"/>
              <a:t>30.10.2019</a:t>
            </a:fld>
            <a:endParaRPr lang="nb-NO"/>
          </a:p>
        </p:txBody>
      </p:sp>
      <p:sp>
        <p:nvSpPr>
          <p:cNvPr id="5" name="Plassholder for bunntekst 4">
            <a:extLst>
              <a:ext uri="{FF2B5EF4-FFF2-40B4-BE49-F238E27FC236}">
                <a16:creationId xmlns:a16="http://schemas.microsoft.com/office/drawing/2014/main" id="{FD8182B3-3E26-4059-B1D9-403F9D7FF9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663D07D2-5827-4206-A8EE-CCC6F9DC8A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B60D5B-D119-4F98-A338-F0542F476413}" type="slidenum">
              <a:rPr lang="nb-NO" smtClean="0"/>
              <a:t>‹#›</a:t>
            </a:fld>
            <a:endParaRPr lang="nb-NO"/>
          </a:p>
        </p:txBody>
      </p:sp>
    </p:spTree>
    <p:extLst>
      <p:ext uri="{BB962C8B-B14F-4D97-AF65-F5344CB8AC3E}">
        <p14:creationId xmlns:p14="http://schemas.microsoft.com/office/powerpoint/2010/main" val="683455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2.png"/></Relationships>
</file>

<file path=ppt/slides/_rels/slide1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28.png"/><Relationship Id="rId4" Type="http://schemas.openxmlformats.org/officeDocument/2006/relationships/image" Target="../media/image27.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36.png"/><Relationship Id="rId13" Type="http://schemas.openxmlformats.org/officeDocument/2006/relationships/image" Target="../media/image41.png"/><Relationship Id="rId18" Type="http://schemas.openxmlformats.org/officeDocument/2006/relationships/image" Target="../media/image46.png"/><Relationship Id="rId3" Type="http://schemas.openxmlformats.org/officeDocument/2006/relationships/image" Target="../media/image31.png"/><Relationship Id="rId21" Type="http://schemas.openxmlformats.org/officeDocument/2006/relationships/image" Target="../media/image49.png"/><Relationship Id="rId7" Type="http://schemas.openxmlformats.org/officeDocument/2006/relationships/image" Target="../media/image35.png"/><Relationship Id="rId12" Type="http://schemas.openxmlformats.org/officeDocument/2006/relationships/image" Target="../media/image40.png"/><Relationship Id="rId17" Type="http://schemas.openxmlformats.org/officeDocument/2006/relationships/image" Target="../media/image45.png"/><Relationship Id="rId25" Type="http://schemas.openxmlformats.org/officeDocument/2006/relationships/image" Target="../media/image53.png"/><Relationship Id="rId2" Type="http://schemas.openxmlformats.org/officeDocument/2006/relationships/notesSlide" Target="../notesSlides/notesSlide16.xml"/><Relationship Id="rId16" Type="http://schemas.openxmlformats.org/officeDocument/2006/relationships/image" Target="../media/image44.png"/><Relationship Id="rId20" Type="http://schemas.openxmlformats.org/officeDocument/2006/relationships/image" Target="../media/image48.png"/><Relationship Id="rId1" Type="http://schemas.openxmlformats.org/officeDocument/2006/relationships/slideLayout" Target="../slideLayouts/slideLayout2.xml"/><Relationship Id="rId6" Type="http://schemas.openxmlformats.org/officeDocument/2006/relationships/image" Target="../media/image34.png"/><Relationship Id="rId11" Type="http://schemas.openxmlformats.org/officeDocument/2006/relationships/image" Target="../media/image39.png"/><Relationship Id="rId24" Type="http://schemas.openxmlformats.org/officeDocument/2006/relationships/image" Target="../media/image52.png"/><Relationship Id="rId5" Type="http://schemas.openxmlformats.org/officeDocument/2006/relationships/image" Target="../media/image33.png"/><Relationship Id="rId15" Type="http://schemas.openxmlformats.org/officeDocument/2006/relationships/image" Target="../media/image43.png"/><Relationship Id="rId23" Type="http://schemas.openxmlformats.org/officeDocument/2006/relationships/image" Target="../media/image51.png"/><Relationship Id="rId10" Type="http://schemas.openxmlformats.org/officeDocument/2006/relationships/image" Target="../media/image38.png"/><Relationship Id="rId19" Type="http://schemas.openxmlformats.org/officeDocument/2006/relationships/image" Target="../media/image47.png"/><Relationship Id="rId4" Type="http://schemas.openxmlformats.org/officeDocument/2006/relationships/image" Target="../media/image32.png"/><Relationship Id="rId9" Type="http://schemas.openxmlformats.org/officeDocument/2006/relationships/image" Target="../media/image37.png"/><Relationship Id="rId14" Type="http://schemas.openxmlformats.org/officeDocument/2006/relationships/image" Target="../media/image42.png"/><Relationship Id="rId22" Type="http://schemas.openxmlformats.org/officeDocument/2006/relationships/image" Target="../media/image50.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10" Type="http://schemas.openxmlformats.org/officeDocument/2006/relationships/image" Target="../media/image20.png"/><Relationship Id="rId4" Type="http://schemas.openxmlformats.org/officeDocument/2006/relationships/image" Target="../media/image14.png"/><Relationship Id="rId9" Type="http://schemas.openxmlformats.org/officeDocument/2006/relationships/image" Target="../media/image19.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23.png"/><Relationship Id="rId4" Type="http://schemas.openxmlformats.org/officeDocument/2006/relationships/image" Target="../media/image2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6C19287-AFA7-44A2-88B7-8F304F405517}"/>
              </a:ext>
            </a:extLst>
          </p:cNvPr>
          <p:cNvSpPr>
            <a:spLocks noGrp="1"/>
          </p:cNvSpPr>
          <p:nvPr>
            <p:ph type="ctrTitle"/>
          </p:nvPr>
        </p:nvSpPr>
        <p:spPr>
          <a:xfrm>
            <a:off x="1524000" y="1122363"/>
            <a:ext cx="9144000" cy="2387600"/>
          </a:xfrm>
        </p:spPr>
        <p:txBody>
          <a:bodyPr/>
          <a:lstStyle/>
          <a:p>
            <a:r>
              <a:rPr lang="en-US"/>
              <a:t>Abusing Linear Algebra with Multiple Right-Hand Sides</a:t>
            </a:r>
            <a:endParaRPr lang="nb-NO" dirty="0"/>
          </a:p>
        </p:txBody>
      </p:sp>
      <p:sp>
        <p:nvSpPr>
          <p:cNvPr id="3" name="Undertittel 2">
            <a:extLst>
              <a:ext uri="{FF2B5EF4-FFF2-40B4-BE49-F238E27FC236}">
                <a16:creationId xmlns:a16="http://schemas.microsoft.com/office/drawing/2014/main" id="{8828C16B-24C9-429D-880E-E1123AA39BD0}"/>
              </a:ext>
            </a:extLst>
          </p:cNvPr>
          <p:cNvSpPr>
            <a:spLocks noGrp="1"/>
          </p:cNvSpPr>
          <p:nvPr>
            <p:ph type="subTitle" idx="1"/>
          </p:nvPr>
        </p:nvSpPr>
        <p:spPr>
          <a:xfrm>
            <a:off x="1524000" y="3995654"/>
            <a:ext cx="9144000" cy="1655762"/>
          </a:xfrm>
        </p:spPr>
        <p:txBody>
          <a:bodyPr/>
          <a:lstStyle/>
          <a:p>
            <a:r>
              <a:rPr lang="en-US" dirty="0"/>
              <a:t>John-Petter </a:t>
            </a:r>
            <a:r>
              <a:rPr lang="en-US" dirty="0" err="1"/>
              <a:t>Indr</a:t>
            </a:r>
            <a:r>
              <a:rPr lang="nb-NO" dirty="0"/>
              <a:t>øy</a:t>
            </a:r>
          </a:p>
        </p:txBody>
      </p:sp>
      <p:sp>
        <p:nvSpPr>
          <p:cNvPr id="4" name="Plassholder for lysbildenummer 3">
            <a:extLst>
              <a:ext uri="{FF2B5EF4-FFF2-40B4-BE49-F238E27FC236}">
                <a16:creationId xmlns:a16="http://schemas.microsoft.com/office/drawing/2014/main" id="{B685C74F-E3B4-4698-902C-86A75FB9E4CD}"/>
              </a:ext>
            </a:extLst>
          </p:cNvPr>
          <p:cNvSpPr>
            <a:spLocks noGrp="1"/>
          </p:cNvSpPr>
          <p:nvPr>
            <p:ph type="sldNum" sz="quarter" idx="12"/>
          </p:nvPr>
        </p:nvSpPr>
        <p:spPr>
          <a:xfrm>
            <a:off x="8610600" y="6356350"/>
            <a:ext cx="2743200" cy="365125"/>
          </a:xfrm>
        </p:spPr>
        <p:txBody>
          <a:bodyPr/>
          <a:lstStyle/>
          <a:p>
            <a:fld id="{59B60D5B-D119-4F98-A338-F0542F476413}" type="slidenum">
              <a:rPr lang="nb-NO" smtClean="0"/>
              <a:t>1</a:t>
            </a:fld>
            <a:endParaRPr lang="nb-NO"/>
          </a:p>
        </p:txBody>
      </p:sp>
      <p:pic>
        <p:nvPicPr>
          <p:cNvPr id="6" name="Bilde 5">
            <a:extLst>
              <a:ext uri="{FF2B5EF4-FFF2-40B4-BE49-F238E27FC236}">
                <a16:creationId xmlns:a16="http://schemas.microsoft.com/office/drawing/2014/main" id="{869F6307-6DF5-49D6-BD48-E82E55DCF08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89467" y="4605096"/>
            <a:ext cx="3613066" cy="1532011"/>
          </a:xfrm>
          <a:prstGeom prst="rect">
            <a:avLst/>
          </a:prstGeom>
        </p:spPr>
      </p:pic>
    </p:spTree>
    <p:extLst>
      <p:ext uri="{BB962C8B-B14F-4D97-AF65-F5344CB8AC3E}">
        <p14:creationId xmlns:p14="http://schemas.microsoft.com/office/powerpoint/2010/main" val="3991708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tel 1">
                <a:extLst>
                  <a:ext uri="{FF2B5EF4-FFF2-40B4-BE49-F238E27FC236}">
                    <a16:creationId xmlns:a16="http://schemas.microsoft.com/office/drawing/2014/main" id="{CF605510-2D45-4A79-98E2-32ACE92CB30A}"/>
                  </a:ext>
                </a:extLst>
              </p:cNvPr>
              <p:cNvSpPr>
                <a:spLocks noGrp="1"/>
              </p:cNvSpPr>
              <p:nvPr>
                <p:ph type="title"/>
              </p:nvPr>
            </p:nvSpPr>
            <p:spPr/>
            <p:txBody>
              <a:bodyPr>
                <a:normAutofit/>
              </a:bodyPr>
              <a:lstStyle/>
              <a:p>
                <a:r>
                  <a:rPr lang="en-US" sz="2800" dirty="0">
                    <a:latin typeface="Calibri bold" panose="020F0702030404030204" pitchFamily="34" charset="0"/>
                    <a:cs typeface="Calibri bold" panose="020F0702030404030204" pitchFamily="34" charset="0"/>
                  </a:rPr>
                  <a:t>By combining the input and output to an </a:t>
                </a:r>
                <a:r>
                  <a:rPr lang="en-US" sz="2800" dirty="0" err="1">
                    <a:latin typeface="Calibri bold" panose="020F0702030404030204" pitchFamily="34" charset="0"/>
                    <a:cs typeface="Calibri bold" panose="020F0702030404030204" pitchFamily="34" charset="0"/>
                  </a:rPr>
                  <a:t>Sbox</a:t>
                </a:r>
                <a:r>
                  <a:rPr lang="en-US" sz="2800" dirty="0">
                    <a:latin typeface="Calibri bold" panose="020F0702030404030204" pitchFamily="34" charset="0"/>
                    <a:cs typeface="Calibri bold" panose="020F0702030404030204" pitchFamily="34" charset="0"/>
                  </a:rPr>
                  <a:t> into a matrix, we can use the definition of the </a:t>
                </a:r>
                <a:r>
                  <a:rPr lang="en-US" sz="2800" dirty="0" err="1">
                    <a:latin typeface="Calibri bold" panose="020F0702030404030204" pitchFamily="34" charset="0"/>
                    <a:cs typeface="Calibri bold" panose="020F0702030404030204" pitchFamily="34" charset="0"/>
                  </a:rPr>
                  <a:t>Sbox</a:t>
                </a:r>
                <a:r>
                  <a:rPr lang="en-US" sz="2800" dirty="0">
                    <a:latin typeface="Calibri bold" panose="020F0702030404030204" pitchFamily="34" charset="0"/>
                    <a:cs typeface="Calibri bold" panose="020F0702030404030204" pitchFamily="34" charset="0"/>
                  </a:rPr>
                  <a:t> to find the </a:t>
                </a:r>
                <a14:m>
                  <m:oMath xmlns:m="http://schemas.openxmlformats.org/officeDocument/2006/math">
                    <m:acc>
                      <m:accPr>
                        <m:chr m:val="⃗"/>
                        <m:ctrlPr>
                          <a:rPr lang="en-US" sz="2800" b="1" i="1" smtClean="0">
                            <a:latin typeface="Cambria Math" panose="02040503050406030204" pitchFamily="18" charset="0"/>
                            <a:cs typeface="Calibri bold" panose="020F0702030404030204" pitchFamily="34" charset="0"/>
                          </a:rPr>
                        </m:ctrlPr>
                      </m:accPr>
                      <m:e>
                        <m:r>
                          <a:rPr lang="en-US" sz="2800" b="1" i="1" smtClean="0">
                            <a:latin typeface="Cambria Math" panose="02040503050406030204" pitchFamily="18" charset="0"/>
                            <a:cs typeface="Calibri bold" panose="020F0702030404030204" pitchFamily="34" charset="0"/>
                          </a:rPr>
                          <m:t>𝒃</m:t>
                        </m:r>
                      </m:e>
                    </m:acc>
                  </m:oMath>
                </a14:m>
                <a:r>
                  <a:rPr lang="en-US" sz="2800" b="1" dirty="0">
                    <a:latin typeface="Calibri bold" panose="020F0702030404030204" pitchFamily="34" charset="0"/>
                    <a:cs typeface="Calibri bold" panose="020F0702030404030204" pitchFamily="34" charset="0"/>
                  </a:rPr>
                  <a:t> </a:t>
                </a:r>
                <a:r>
                  <a:rPr lang="en-US" sz="2800" dirty="0">
                    <a:latin typeface="Calibri bold" panose="020F0702030404030204" pitchFamily="34" charset="0"/>
                    <a:cs typeface="Calibri bold" panose="020F0702030404030204" pitchFamily="34" charset="0"/>
                  </a:rPr>
                  <a:t>vector(s)</a:t>
                </a:r>
                <a:endParaRPr lang="nb-NO" sz="2800" b="1" dirty="0">
                  <a:latin typeface="Calibri bold" panose="020F0702030404030204" pitchFamily="34" charset="0"/>
                  <a:cs typeface="Calibri bold" panose="020F0702030404030204" pitchFamily="34" charset="0"/>
                </a:endParaRPr>
              </a:p>
            </p:txBody>
          </p:sp>
        </mc:Choice>
        <mc:Fallback xmlns="">
          <p:sp>
            <p:nvSpPr>
              <p:cNvPr id="2" name="Tittel 1">
                <a:extLst>
                  <a:ext uri="{FF2B5EF4-FFF2-40B4-BE49-F238E27FC236}">
                    <a16:creationId xmlns:a16="http://schemas.microsoft.com/office/drawing/2014/main" id="{CF605510-2D45-4A79-98E2-32ACE92CB30A}"/>
                  </a:ext>
                </a:extLst>
              </p:cNvPr>
              <p:cNvSpPr>
                <a:spLocks noGrp="1" noRot="1" noChangeAspect="1" noMove="1" noResize="1" noEditPoints="1" noAdjustHandles="1" noChangeArrowheads="1" noChangeShapeType="1" noTextEdit="1"/>
              </p:cNvSpPr>
              <p:nvPr>
                <p:ph type="title"/>
              </p:nvPr>
            </p:nvSpPr>
            <p:spPr>
              <a:blipFill>
                <a:blip r:embed="rId3"/>
                <a:stretch>
                  <a:fillRect l="-1217"/>
                </a:stretch>
              </a:blipFill>
            </p:spPr>
            <p:txBody>
              <a:bodyPr/>
              <a:lstStyle/>
              <a:p>
                <a:r>
                  <a:rPr lang="nb-NO">
                    <a:noFill/>
                  </a:rPr>
                  <a:t> </a:t>
                </a:r>
              </a:p>
            </p:txBody>
          </p:sp>
        </mc:Fallback>
      </mc:AlternateContent>
      <p:pic>
        <p:nvPicPr>
          <p:cNvPr id="6" name="Picture 10" descr="A screenshot of a cell phone&#10;&#10;Description generated with high confidence">
            <a:extLst>
              <a:ext uri="{FF2B5EF4-FFF2-40B4-BE49-F238E27FC236}">
                <a16:creationId xmlns:a16="http://schemas.microsoft.com/office/drawing/2014/main" id="{877EECBD-E7F3-40E2-8464-5C7B3C216674}"/>
              </a:ext>
            </a:extLst>
          </p:cNvPr>
          <p:cNvPicPr>
            <a:picLocks noChangeAspect="1"/>
          </p:cNvPicPr>
          <p:nvPr/>
        </p:nvPicPr>
        <p:blipFill>
          <a:blip r:embed="rId4"/>
          <a:stretch>
            <a:fillRect/>
          </a:stretch>
        </p:blipFill>
        <p:spPr>
          <a:xfrm>
            <a:off x="7007979" y="1794602"/>
            <a:ext cx="4345821" cy="1006960"/>
          </a:xfrm>
          <a:prstGeom prst="rect">
            <a:avLst/>
          </a:prstGeom>
        </p:spPr>
      </p:pic>
      <p:sp>
        <p:nvSpPr>
          <p:cNvPr id="7" name="Rektangel 6">
            <a:extLst>
              <a:ext uri="{FF2B5EF4-FFF2-40B4-BE49-F238E27FC236}">
                <a16:creationId xmlns:a16="http://schemas.microsoft.com/office/drawing/2014/main" id="{DDB51A2A-C638-460A-91C7-C234EFC4DF50}"/>
              </a:ext>
            </a:extLst>
          </p:cNvPr>
          <p:cNvSpPr/>
          <p:nvPr/>
        </p:nvSpPr>
        <p:spPr>
          <a:xfrm>
            <a:off x="236169" y="1794602"/>
            <a:ext cx="4033049" cy="2308324"/>
          </a:xfrm>
          <a:prstGeom prst="rect">
            <a:avLst/>
          </a:prstGeom>
        </p:spPr>
        <p:txBody>
          <a:bodyPr wrap="square">
            <a:spAutoFit/>
          </a:bodyPr>
          <a:lstStyle/>
          <a:p>
            <a:pPr algn="ctr"/>
            <a:r>
              <a:rPr lang="en-US" dirty="0">
                <a:latin typeface="Arial" panose="020B0604020202020204" pitchFamily="34" charset="0"/>
                <a:cs typeface="Arial" panose="020B0604020202020204" pitchFamily="34" charset="0"/>
              </a:rPr>
              <a:t>a15 + a3 + a0 + k20 + k4</a:t>
            </a:r>
          </a:p>
          <a:p>
            <a:pPr algn="ctr"/>
            <a:r>
              <a:rPr lang="en-US" dirty="0">
                <a:latin typeface="Arial" panose="020B0604020202020204" pitchFamily="34" charset="0"/>
                <a:cs typeface="Arial" panose="020B0604020202020204" pitchFamily="34" charset="0"/>
              </a:rPr>
              <a:t>a15 + a12 + a13 + a1 +a0 + k21 + k5</a:t>
            </a:r>
          </a:p>
          <a:p>
            <a:pPr algn="ctr"/>
            <a:r>
              <a:rPr lang="en-US" dirty="0">
                <a:latin typeface="Arial" panose="020B0604020202020204" pitchFamily="34" charset="0"/>
                <a:cs typeface="Arial" panose="020B0604020202020204" pitchFamily="34" charset="0"/>
              </a:rPr>
              <a:t>a13 + a2 + a1 + k22 + k6</a:t>
            </a:r>
          </a:p>
          <a:p>
            <a:pPr algn="ctr"/>
            <a:r>
              <a:rPr lang="en-US" dirty="0">
                <a:latin typeface="Arial" panose="020B0604020202020204" pitchFamily="34" charset="0"/>
                <a:cs typeface="Arial" panose="020B0604020202020204" pitchFamily="34" charset="0"/>
              </a:rPr>
              <a:t>a14 + a3 + a2 + k23 + k7</a:t>
            </a:r>
            <a:endParaRPr lang="nb-NO" dirty="0">
              <a:latin typeface="Arial" panose="020B0604020202020204" pitchFamily="34" charset="0"/>
              <a:cs typeface="Arial" panose="020B0604020202020204" pitchFamily="34" charset="0"/>
            </a:endParaRPr>
          </a:p>
          <a:p>
            <a:pPr algn="ctr"/>
            <a:r>
              <a:rPr lang="en-US" dirty="0">
                <a:latin typeface="Arial" panose="020B0604020202020204" pitchFamily="34" charset="0"/>
                <a:cs typeface="Arial" panose="020B0604020202020204" pitchFamily="34" charset="0"/>
              </a:rPr>
              <a:t>a</a:t>
            </a:r>
            <a:r>
              <a:rPr lang="nb-NO" dirty="0">
                <a:latin typeface="Arial" panose="020B0604020202020204" pitchFamily="34" charset="0"/>
                <a:cs typeface="Arial" panose="020B0604020202020204" pitchFamily="34" charset="0"/>
              </a:rPr>
              <a:t>20</a:t>
            </a:r>
          </a:p>
          <a:p>
            <a:pPr algn="ctr"/>
            <a:r>
              <a:rPr lang="en-US" dirty="0">
                <a:latin typeface="Arial" panose="020B0604020202020204" pitchFamily="34" charset="0"/>
                <a:cs typeface="Arial" panose="020B0604020202020204" pitchFamily="34" charset="0"/>
              </a:rPr>
              <a:t>a21</a:t>
            </a:r>
          </a:p>
          <a:p>
            <a:pPr algn="ctr"/>
            <a:r>
              <a:rPr lang="en-US" dirty="0">
                <a:latin typeface="Arial" panose="020B0604020202020204" pitchFamily="34" charset="0"/>
                <a:cs typeface="Arial" panose="020B0604020202020204" pitchFamily="34" charset="0"/>
              </a:rPr>
              <a:t>a22</a:t>
            </a:r>
          </a:p>
          <a:p>
            <a:pPr algn="ctr"/>
            <a:r>
              <a:rPr lang="en-US" dirty="0">
                <a:latin typeface="Arial" panose="020B0604020202020204" pitchFamily="34" charset="0"/>
                <a:cs typeface="Arial" panose="020B0604020202020204" pitchFamily="34" charset="0"/>
              </a:rPr>
              <a:t>a23</a:t>
            </a:r>
          </a:p>
        </p:txBody>
      </p:sp>
      <p:sp>
        <p:nvSpPr>
          <p:cNvPr id="8" name="Rektangel 7">
            <a:extLst>
              <a:ext uri="{FF2B5EF4-FFF2-40B4-BE49-F238E27FC236}">
                <a16:creationId xmlns:a16="http://schemas.microsoft.com/office/drawing/2014/main" id="{1D3E3E71-574A-4FA3-96CC-2767F087F38A}"/>
              </a:ext>
            </a:extLst>
          </p:cNvPr>
          <p:cNvSpPr/>
          <p:nvPr/>
        </p:nvSpPr>
        <p:spPr>
          <a:xfrm>
            <a:off x="4242575" y="1794602"/>
            <a:ext cx="559539" cy="2308324"/>
          </a:xfrm>
          <a:prstGeom prst="rect">
            <a:avLst/>
          </a:prstGeom>
        </p:spPr>
        <p:txBody>
          <a:bodyPr wrap="square">
            <a:spAutoFit/>
          </a:bodyPr>
          <a:lstStyle/>
          <a:p>
            <a:r>
              <a:rPr lang="en-US" dirty="0">
                <a:latin typeface="Arial" panose="020B0604020202020204" pitchFamily="34" charset="0"/>
                <a:cs typeface="Arial" panose="020B0604020202020204" pitchFamily="34" charset="0"/>
              </a:rPr>
              <a:t>= 0</a:t>
            </a:r>
          </a:p>
          <a:p>
            <a:r>
              <a:rPr lang="en-US" dirty="0">
                <a:latin typeface="Arial" panose="020B0604020202020204" pitchFamily="34" charset="0"/>
                <a:cs typeface="Arial" panose="020B0604020202020204" pitchFamily="34" charset="0"/>
              </a:rPr>
              <a:t>= 0</a:t>
            </a:r>
          </a:p>
          <a:p>
            <a:r>
              <a:rPr lang="en-US" dirty="0">
                <a:latin typeface="Arial" panose="020B0604020202020204" pitchFamily="34" charset="0"/>
                <a:cs typeface="Arial" panose="020B0604020202020204" pitchFamily="34" charset="0"/>
              </a:rPr>
              <a:t>= 0</a:t>
            </a:r>
          </a:p>
          <a:p>
            <a:r>
              <a:rPr lang="en-US" dirty="0">
                <a:latin typeface="Arial" panose="020B0604020202020204" pitchFamily="34" charset="0"/>
                <a:cs typeface="Arial" panose="020B0604020202020204" pitchFamily="34" charset="0"/>
              </a:rPr>
              <a:t>= 0</a:t>
            </a:r>
          </a:p>
          <a:p>
            <a:r>
              <a:rPr lang="en-US" dirty="0">
                <a:latin typeface="Arial" panose="020B0604020202020204" pitchFamily="34" charset="0"/>
                <a:cs typeface="Arial" panose="020B0604020202020204" pitchFamily="34" charset="0"/>
              </a:rPr>
              <a:t>= 0</a:t>
            </a:r>
          </a:p>
          <a:p>
            <a:r>
              <a:rPr lang="en-US" dirty="0">
                <a:latin typeface="Arial" panose="020B0604020202020204" pitchFamily="34" charset="0"/>
                <a:cs typeface="Arial" panose="020B0604020202020204" pitchFamily="34" charset="0"/>
              </a:rPr>
              <a:t>= 1</a:t>
            </a:r>
          </a:p>
          <a:p>
            <a:r>
              <a:rPr lang="en-US" dirty="0">
                <a:latin typeface="Arial" panose="020B0604020202020204" pitchFamily="34" charset="0"/>
                <a:cs typeface="Arial" panose="020B0604020202020204" pitchFamily="34" charset="0"/>
              </a:rPr>
              <a:t>= 1</a:t>
            </a:r>
          </a:p>
          <a:p>
            <a:r>
              <a:rPr lang="en-US" dirty="0">
                <a:latin typeface="Arial" panose="020B0604020202020204" pitchFamily="34" charset="0"/>
                <a:cs typeface="Arial" panose="020B0604020202020204" pitchFamily="34" charset="0"/>
              </a:rPr>
              <a:t>= 0</a:t>
            </a:r>
          </a:p>
        </p:txBody>
      </p:sp>
      <p:sp>
        <p:nvSpPr>
          <p:cNvPr id="9" name="Rektangel 8">
            <a:extLst>
              <a:ext uri="{FF2B5EF4-FFF2-40B4-BE49-F238E27FC236}">
                <a16:creationId xmlns:a16="http://schemas.microsoft.com/office/drawing/2014/main" id="{13BEDC85-DB83-4BB3-8009-1830F81DDBDE}"/>
              </a:ext>
            </a:extLst>
          </p:cNvPr>
          <p:cNvSpPr/>
          <p:nvPr/>
        </p:nvSpPr>
        <p:spPr>
          <a:xfrm>
            <a:off x="4802114" y="1794602"/>
            <a:ext cx="333057" cy="2308324"/>
          </a:xfrm>
          <a:prstGeom prst="rect">
            <a:avLst/>
          </a:prstGeom>
        </p:spPr>
        <p:txBody>
          <a:bodyPr wrap="square">
            <a:spAutoFit/>
          </a:bodyPr>
          <a:lstStyle/>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1</a:t>
            </a:r>
            <a:endParaRPr lang="nb-NO" dirty="0"/>
          </a:p>
        </p:txBody>
      </p:sp>
      <p:sp>
        <p:nvSpPr>
          <p:cNvPr id="10" name="Rektangel 9">
            <a:extLst>
              <a:ext uri="{FF2B5EF4-FFF2-40B4-BE49-F238E27FC236}">
                <a16:creationId xmlns:a16="http://schemas.microsoft.com/office/drawing/2014/main" id="{D3302588-E991-4E68-8BAC-891FF467A3D6}"/>
              </a:ext>
            </a:extLst>
          </p:cNvPr>
          <p:cNvSpPr/>
          <p:nvPr/>
        </p:nvSpPr>
        <p:spPr>
          <a:xfrm>
            <a:off x="5129116" y="1794602"/>
            <a:ext cx="333057" cy="2308324"/>
          </a:xfrm>
          <a:prstGeom prst="rect">
            <a:avLst/>
          </a:prstGeom>
        </p:spPr>
        <p:txBody>
          <a:bodyPr wrap="square">
            <a:spAutoFit/>
          </a:bodyPr>
          <a:lstStyle/>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0</a:t>
            </a:r>
            <a:endParaRPr lang="nb-NO" dirty="0"/>
          </a:p>
        </p:txBody>
      </p:sp>
      <p:sp>
        <p:nvSpPr>
          <p:cNvPr id="11" name="Rektangel 10">
            <a:extLst>
              <a:ext uri="{FF2B5EF4-FFF2-40B4-BE49-F238E27FC236}">
                <a16:creationId xmlns:a16="http://schemas.microsoft.com/office/drawing/2014/main" id="{7C36AAAD-CF6F-4741-8B34-D51FF4193BB8}"/>
              </a:ext>
            </a:extLst>
          </p:cNvPr>
          <p:cNvSpPr/>
          <p:nvPr/>
        </p:nvSpPr>
        <p:spPr>
          <a:xfrm>
            <a:off x="5423625" y="1794602"/>
            <a:ext cx="333057" cy="2308324"/>
          </a:xfrm>
          <a:prstGeom prst="rect">
            <a:avLst/>
          </a:prstGeom>
        </p:spPr>
        <p:txBody>
          <a:bodyPr wrap="square">
            <a:spAutoFit/>
          </a:bodyPr>
          <a:lstStyle/>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0</a:t>
            </a:r>
            <a:endParaRPr lang="nb-NO" dirty="0"/>
          </a:p>
        </p:txBody>
      </p:sp>
      <p:sp>
        <p:nvSpPr>
          <p:cNvPr id="12" name="Rektangel 11">
            <a:extLst>
              <a:ext uri="{FF2B5EF4-FFF2-40B4-BE49-F238E27FC236}">
                <a16:creationId xmlns:a16="http://schemas.microsoft.com/office/drawing/2014/main" id="{9BCB0E76-7D16-430E-AE85-61242C525FD1}"/>
              </a:ext>
            </a:extLst>
          </p:cNvPr>
          <p:cNvSpPr/>
          <p:nvPr/>
        </p:nvSpPr>
        <p:spPr>
          <a:xfrm>
            <a:off x="6380114" y="1794602"/>
            <a:ext cx="333057" cy="2308324"/>
          </a:xfrm>
          <a:prstGeom prst="rect">
            <a:avLst/>
          </a:prstGeom>
        </p:spPr>
        <p:txBody>
          <a:bodyPr wrap="square">
            <a:spAutoFit/>
          </a:bodyPr>
          <a:lstStyle/>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1</a:t>
            </a:r>
            <a:endParaRPr lang="nb-NO" dirty="0"/>
          </a:p>
        </p:txBody>
      </p:sp>
      <mc:AlternateContent xmlns:mc="http://schemas.openxmlformats.org/markup-compatibility/2006">
        <mc:Choice xmlns:a14="http://schemas.microsoft.com/office/drawing/2010/main" Requires="a14">
          <p:sp>
            <p:nvSpPr>
              <p:cNvPr id="13" name="TekstSylinder 12">
                <a:extLst>
                  <a:ext uri="{FF2B5EF4-FFF2-40B4-BE49-F238E27FC236}">
                    <a16:creationId xmlns:a16="http://schemas.microsoft.com/office/drawing/2014/main" id="{A21B606B-DD51-461C-92C3-9807266A0522}"/>
                  </a:ext>
                </a:extLst>
              </p:cNvPr>
              <p:cNvSpPr txBox="1"/>
              <p:nvPr/>
            </p:nvSpPr>
            <p:spPr>
              <a:xfrm>
                <a:off x="5750627" y="2671765"/>
                <a:ext cx="545007" cy="276999"/>
              </a:xfrm>
              <a:prstGeom prst="rect">
                <a:avLst/>
              </a:prstGeom>
              <a:noFill/>
            </p:spPr>
            <p:txBody>
              <a:bodyPr wrap="square" lIns="0" tIns="0" rIns="0" bIns="0" rtlCol="0">
                <a:spAutoFit/>
              </a:bodyPr>
              <a:lstStyle/>
              <a:p>
                <a14:m>
                  <m:oMathPara xmlns:m="http://schemas.openxmlformats.org/officeDocument/2006/math">
                    <m:oMathParaPr>
                      <m:jc m:val="centerGroup"/>
                    </m:oMathParaPr>
                    <m:oMath xmlns:m="http://schemas.openxmlformats.org/officeDocument/2006/math">
                      <m:r>
                        <a:rPr lang="nb-NO" i="1" smtClean="0">
                          <a:latin typeface="Cambria Math" panose="02040503050406030204" pitchFamily="18" charset="0"/>
                          <a:ea typeface="Cambria Math" panose="02040503050406030204" pitchFamily="18" charset="0"/>
                        </a:rPr>
                        <m:t>⋯</m:t>
                      </m:r>
                    </m:oMath>
                  </m:oMathPara>
                </a14:m>
                <a:endParaRPr lang="nb-NO" dirty="0"/>
              </a:p>
            </p:txBody>
          </p:sp>
        </mc:Choice>
        <mc:Fallback>
          <p:sp>
            <p:nvSpPr>
              <p:cNvPr id="13" name="TekstSylinder 12">
                <a:extLst>
                  <a:ext uri="{FF2B5EF4-FFF2-40B4-BE49-F238E27FC236}">
                    <a16:creationId xmlns:a16="http://schemas.microsoft.com/office/drawing/2014/main" id="{A21B606B-DD51-461C-92C3-9807266A0522}"/>
                  </a:ext>
                </a:extLst>
              </p:cNvPr>
              <p:cNvSpPr txBox="1">
                <a:spLocks noRot="1" noChangeAspect="1" noMove="1" noResize="1" noEditPoints="1" noAdjustHandles="1" noChangeArrowheads="1" noChangeShapeType="1" noTextEdit="1"/>
              </p:cNvSpPr>
              <p:nvPr/>
            </p:nvSpPr>
            <p:spPr>
              <a:xfrm>
                <a:off x="5750627" y="2671765"/>
                <a:ext cx="545007" cy="276999"/>
              </a:xfrm>
              <a:prstGeom prst="rect">
                <a:avLst/>
              </a:prstGeom>
              <a:blipFill>
                <a:blip r:embed="rId5"/>
                <a:stretch>
                  <a:fillRect/>
                </a:stretch>
              </a:blipFill>
            </p:spPr>
            <p:txBody>
              <a:bodyPr/>
              <a:lstStyle/>
              <a:p>
                <a:r>
                  <a:rPr lang="nb-NO">
                    <a:noFill/>
                  </a:rPr>
                  <a:t> </a:t>
                </a:r>
              </a:p>
            </p:txBody>
          </p:sp>
        </mc:Fallback>
      </mc:AlternateContent>
      <p:sp>
        <p:nvSpPr>
          <p:cNvPr id="14" name="Rektangel 13">
            <a:extLst>
              <a:ext uri="{FF2B5EF4-FFF2-40B4-BE49-F238E27FC236}">
                <a16:creationId xmlns:a16="http://schemas.microsoft.com/office/drawing/2014/main" id="{D9E39750-F8F5-42A5-B85C-2A34596E5746}"/>
              </a:ext>
            </a:extLst>
          </p:cNvPr>
          <p:cNvSpPr/>
          <p:nvPr/>
        </p:nvSpPr>
        <p:spPr>
          <a:xfrm>
            <a:off x="236169" y="4246439"/>
            <a:ext cx="4033049" cy="2308324"/>
          </a:xfrm>
          <a:prstGeom prst="rect">
            <a:avLst/>
          </a:prstGeom>
        </p:spPr>
        <p:txBody>
          <a:bodyPr wrap="square">
            <a:spAutoFit/>
          </a:bodyPr>
          <a:lstStyle/>
          <a:p>
            <a:pPr algn="ctr"/>
            <a:r>
              <a:rPr lang="en-US" dirty="0">
                <a:latin typeface="Arial" panose="020B0604020202020204" pitchFamily="34" charset="0"/>
                <a:cs typeface="Arial" panose="020B0604020202020204" pitchFamily="34" charset="0"/>
              </a:rPr>
              <a:t>a15 + a12 + a3 + k16 +k0</a:t>
            </a:r>
          </a:p>
          <a:p>
            <a:pPr algn="ctr"/>
            <a:r>
              <a:rPr lang="en-US" dirty="0">
                <a:latin typeface="Arial" panose="020B0604020202020204" pitchFamily="34" charset="0"/>
                <a:cs typeface="Arial" panose="020B0604020202020204" pitchFamily="34" charset="0"/>
              </a:rPr>
              <a:t>a15 + a12 + a13 + a0 + k17 +k1</a:t>
            </a:r>
          </a:p>
          <a:p>
            <a:pPr algn="ctr"/>
            <a:r>
              <a:rPr lang="en-US" dirty="0">
                <a:latin typeface="Arial" panose="020B0604020202020204" pitchFamily="34" charset="0"/>
                <a:cs typeface="Arial" panose="020B0604020202020204" pitchFamily="34" charset="0"/>
              </a:rPr>
              <a:t>a14 + a13 + a1 + k18 +k2</a:t>
            </a:r>
          </a:p>
          <a:p>
            <a:pPr algn="ctr"/>
            <a:r>
              <a:rPr lang="en-US" dirty="0">
                <a:latin typeface="Arial" panose="020B0604020202020204" pitchFamily="34" charset="0"/>
                <a:cs typeface="Arial" panose="020B0604020202020204" pitchFamily="34" charset="0"/>
              </a:rPr>
              <a:t>a15 + a14 + a2 + k19 +k3</a:t>
            </a:r>
            <a:endParaRPr lang="nb-NO" dirty="0">
              <a:latin typeface="Arial" panose="020B0604020202020204" pitchFamily="34" charset="0"/>
              <a:cs typeface="Arial" panose="020B0604020202020204" pitchFamily="34" charset="0"/>
            </a:endParaRPr>
          </a:p>
          <a:p>
            <a:pPr algn="ctr"/>
            <a:r>
              <a:rPr lang="en-US" dirty="0">
                <a:latin typeface="Arial" panose="020B0604020202020204" pitchFamily="34" charset="0"/>
                <a:cs typeface="Arial" panose="020B0604020202020204" pitchFamily="34" charset="0"/>
              </a:rPr>
              <a:t>a</a:t>
            </a:r>
            <a:r>
              <a:rPr lang="nb-NO" dirty="0">
                <a:latin typeface="Arial" panose="020B0604020202020204" pitchFamily="34" charset="0"/>
                <a:cs typeface="Arial" panose="020B0604020202020204" pitchFamily="34" charset="0"/>
              </a:rPr>
              <a:t>16</a:t>
            </a:r>
          </a:p>
          <a:p>
            <a:pPr algn="ctr"/>
            <a:r>
              <a:rPr lang="en-US" dirty="0">
                <a:latin typeface="Arial" panose="020B0604020202020204" pitchFamily="34" charset="0"/>
                <a:cs typeface="Arial" panose="020B0604020202020204" pitchFamily="34" charset="0"/>
              </a:rPr>
              <a:t>a17</a:t>
            </a:r>
          </a:p>
          <a:p>
            <a:pPr algn="ctr"/>
            <a:r>
              <a:rPr lang="en-US" dirty="0">
                <a:latin typeface="Arial" panose="020B0604020202020204" pitchFamily="34" charset="0"/>
                <a:cs typeface="Arial" panose="020B0604020202020204" pitchFamily="34" charset="0"/>
              </a:rPr>
              <a:t>a18</a:t>
            </a:r>
          </a:p>
          <a:p>
            <a:pPr algn="ctr"/>
            <a:r>
              <a:rPr lang="en-US" dirty="0">
                <a:latin typeface="Arial" panose="020B0604020202020204" pitchFamily="34" charset="0"/>
                <a:cs typeface="Arial" panose="020B0604020202020204" pitchFamily="34" charset="0"/>
              </a:rPr>
              <a:t>a19</a:t>
            </a:r>
          </a:p>
        </p:txBody>
      </p:sp>
      <p:sp>
        <p:nvSpPr>
          <p:cNvPr id="15" name="Rektangel 14">
            <a:extLst>
              <a:ext uri="{FF2B5EF4-FFF2-40B4-BE49-F238E27FC236}">
                <a16:creationId xmlns:a16="http://schemas.microsoft.com/office/drawing/2014/main" id="{D2A437B2-DC60-45C9-A321-4DA36602884C}"/>
              </a:ext>
            </a:extLst>
          </p:cNvPr>
          <p:cNvSpPr/>
          <p:nvPr/>
        </p:nvSpPr>
        <p:spPr>
          <a:xfrm>
            <a:off x="4242575" y="4246439"/>
            <a:ext cx="559539" cy="2308324"/>
          </a:xfrm>
          <a:prstGeom prst="rect">
            <a:avLst/>
          </a:prstGeom>
        </p:spPr>
        <p:txBody>
          <a:bodyPr wrap="square">
            <a:spAutoFit/>
          </a:bodyPr>
          <a:lstStyle/>
          <a:p>
            <a:r>
              <a:rPr lang="en-US" dirty="0">
                <a:latin typeface="Arial" panose="020B0604020202020204" pitchFamily="34" charset="0"/>
                <a:cs typeface="Arial" panose="020B0604020202020204" pitchFamily="34" charset="0"/>
              </a:rPr>
              <a:t>= 0</a:t>
            </a:r>
          </a:p>
          <a:p>
            <a:r>
              <a:rPr lang="en-US" dirty="0">
                <a:latin typeface="Arial" panose="020B0604020202020204" pitchFamily="34" charset="0"/>
                <a:cs typeface="Arial" panose="020B0604020202020204" pitchFamily="34" charset="0"/>
              </a:rPr>
              <a:t>= 0</a:t>
            </a:r>
          </a:p>
          <a:p>
            <a:r>
              <a:rPr lang="en-US" dirty="0">
                <a:latin typeface="Arial" panose="020B0604020202020204" pitchFamily="34" charset="0"/>
                <a:cs typeface="Arial" panose="020B0604020202020204" pitchFamily="34" charset="0"/>
              </a:rPr>
              <a:t>= 0</a:t>
            </a:r>
          </a:p>
          <a:p>
            <a:r>
              <a:rPr lang="en-US" dirty="0">
                <a:latin typeface="Arial" panose="020B0604020202020204" pitchFamily="34" charset="0"/>
                <a:cs typeface="Arial" panose="020B0604020202020204" pitchFamily="34" charset="0"/>
              </a:rPr>
              <a:t>= 0</a:t>
            </a:r>
          </a:p>
          <a:p>
            <a:r>
              <a:rPr lang="en-US" dirty="0">
                <a:latin typeface="Arial" panose="020B0604020202020204" pitchFamily="34" charset="0"/>
                <a:cs typeface="Arial" panose="020B0604020202020204" pitchFamily="34" charset="0"/>
              </a:rPr>
              <a:t>= 0</a:t>
            </a:r>
          </a:p>
          <a:p>
            <a:r>
              <a:rPr lang="en-US" dirty="0">
                <a:latin typeface="Arial" panose="020B0604020202020204" pitchFamily="34" charset="0"/>
                <a:cs typeface="Arial" panose="020B0604020202020204" pitchFamily="34" charset="0"/>
              </a:rPr>
              <a:t>= 1</a:t>
            </a:r>
          </a:p>
          <a:p>
            <a:r>
              <a:rPr lang="en-US" dirty="0">
                <a:latin typeface="Arial" panose="020B0604020202020204" pitchFamily="34" charset="0"/>
                <a:cs typeface="Arial" panose="020B0604020202020204" pitchFamily="34" charset="0"/>
              </a:rPr>
              <a:t>= 1</a:t>
            </a:r>
          </a:p>
          <a:p>
            <a:r>
              <a:rPr lang="en-US" dirty="0">
                <a:latin typeface="Arial" panose="020B0604020202020204" pitchFamily="34" charset="0"/>
                <a:cs typeface="Arial" panose="020B0604020202020204" pitchFamily="34" charset="0"/>
              </a:rPr>
              <a:t>= 0</a:t>
            </a:r>
          </a:p>
        </p:txBody>
      </p:sp>
      <p:sp>
        <p:nvSpPr>
          <p:cNvPr id="16" name="Rektangel 15">
            <a:extLst>
              <a:ext uri="{FF2B5EF4-FFF2-40B4-BE49-F238E27FC236}">
                <a16:creationId xmlns:a16="http://schemas.microsoft.com/office/drawing/2014/main" id="{8C92534D-719E-4FE8-8C5B-71A74D2AD542}"/>
              </a:ext>
            </a:extLst>
          </p:cNvPr>
          <p:cNvSpPr/>
          <p:nvPr/>
        </p:nvSpPr>
        <p:spPr>
          <a:xfrm>
            <a:off x="4802114" y="4246439"/>
            <a:ext cx="333057" cy="2308324"/>
          </a:xfrm>
          <a:prstGeom prst="rect">
            <a:avLst/>
          </a:prstGeom>
        </p:spPr>
        <p:txBody>
          <a:bodyPr wrap="square">
            <a:spAutoFit/>
          </a:bodyPr>
          <a:lstStyle/>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1</a:t>
            </a:r>
            <a:endParaRPr lang="nb-NO" dirty="0"/>
          </a:p>
        </p:txBody>
      </p:sp>
      <p:sp>
        <p:nvSpPr>
          <p:cNvPr id="17" name="Rektangel 16">
            <a:extLst>
              <a:ext uri="{FF2B5EF4-FFF2-40B4-BE49-F238E27FC236}">
                <a16:creationId xmlns:a16="http://schemas.microsoft.com/office/drawing/2014/main" id="{D581D9B9-EEA3-46E1-A63A-D8F128E96181}"/>
              </a:ext>
            </a:extLst>
          </p:cNvPr>
          <p:cNvSpPr/>
          <p:nvPr/>
        </p:nvSpPr>
        <p:spPr>
          <a:xfrm>
            <a:off x="5129116" y="4246439"/>
            <a:ext cx="333057" cy="2308324"/>
          </a:xfrm>
          <a:prstGeom prst="rect">
            <a:avLst/>
          </a:prstGeom>
        </p:spPr>
        <p:txBody>
          <a:bodyPr wrap="square">
            <a:spAutoFit/>
          </a:bodyPr>
          <a:lstStyle/>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0</a:t>
            </a:r>
            <a:endParaRPr lang="nb-NO" dirty="0"/>
          </a:p>
        </p:txBody>
      </p:sp>
      <p:sp>
        <p:nvSpPr>
          <p:cNvPr id="18" name="Rektangel 17">
            <a:extLst>
              <a:ext uri="{FF2B5EF4-FFF2-40B4-BE49-F238E27FC236}">
                <a16:creationId xmlns:a16="http://schemas.microsoft.com/office/drawing/2014/main" id="{A2A8CFAA-4AC0-45E1-86DD-D46CC60E7BE9}"/>
              </a:ext>
            </a:extLst>
          </p:cNvPr>
          <p:cNvSpPr/>
          <p:nvPr/>
        </p:nvSpPr>
        <p:spPr>
          <a:xfrm>
            <a:off x="5423625" y="4246439"/>
            <a:ext cx="333057" cy="2308324"/>
          </a:xfrm>
          <a:prstGeom prst="rect">
            <a:avLst/>
          </a:prstGeom>
        </p:spPr>
        <p:txBody>
          <a:bodyPr wrap="square">
            <a:spAutoFit/>
          </a:bodyPr>
          <a:lstStyle/>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0</a:t>
            </a:r>
            <a:endParaRPr lang="nb-NO" dirty="0"/>
          </a:p>
        </p:txBody>
      </p:sp>
      <p:sp>
        <p:nvSpPr>
          <p:cNvPr id="19" name="Rektangel 18">
            <a:extLst>
              <a:ext uri="{FF2B5EF4-FFF2-40B4-BE49-F238E27FC236}">
                <a16:creationId xmlns:a16="http://schemas.microsoft.com/office/drawing/2014/main" id="{1E734471-2E8B-46DF-9A51-487C5F124737}"/>
              </a:ext>
            </a:extLst>
          </p:cNvPr>
          <p:cNvSpPr/>
          <p:nvPr/>
        </p:nvSpPr>
        <p:spPr>
          <a:xfrm>
            <a:off x="6380114" y="4246439"/>
            <a:ext cx="333057" cy="2308324"/>
          </a:xfrm>
          <a:prstGeom prst="rect">
            <a:avLst/>
          </a:prstGeom>
        </p:spPr>
        <p:txBody>
          <a:bodyPr wrap="square">
            <a:spAutoFit/>
          </a:bodyPr>
          <a:lstStyle/>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1</a:t>
            </a:r>
            <a:endParaRPr lang="nb-NO" dirty="0"/>
          </a:p>
        </p:txBody>
      </p:sp>
      <mc:AlternateContent xmlns:mc="http://schemas.openxmlformats.org/markup-compatibility/2006">
        <mc:Choice xmlns:a14="http://schemas.microsoft.com/office/drawing/2010/main" Requires="a14">
          <p:sp>
            <p:nvSpPr>
              <p:cNvPr id="20" name="TekstSylinder 19">
                <a:extLst>
                  <a:ext uri="{FF2B5EF4-FFF2-40B4-BE49-F238E27FC236}">
                    <a16:creationId xmlns:a16="http://schemas.microsoft.com/office/drawing/2014/main" id="{78A34C02-D6C5-47ED-94A7-C5FA24A34A11}"/>
                  </a:ext>
                </a:extLst>
              </p:cNvPr>
              <p:cNvSpPr txBox="1"/>
              <p:nvPr/>
            </p:nvSpPr>
            <p:spPr>
              <a:xfrm>
                <a:off x="5750627" y="5123602"/>
                <a:ext cx="545007" cy="276999"/>
              </a:xfrm>
              <a:prstGeom prst="rect">
                <a:avLst/>
              </a:prstGeom>
              <a:noFill/>
            </p:spPr>
            <p:txBody>
              <a:bodyPr wrap="square" lIns="0" tIns="0" rIns="0" bIns="0" rtlCol="0">
                <a:spAutoFit/>
              </a:bodyPr>
              <a:lstStyle/>
              <a:p>
                <a14:m>
                  <m:oMathPara xmlns:m="http://schemas.openxmlformats.org/officeDocument/2006/math">
                    <m:oMathParaPr>
                      <m:jc m:val="centerGroup"/>
                    </m:oMathParaPr>
                    <m:oMath xmlns:m="http://schemas.openxmlformats.org/officeDocument/2006/math">
                      <m:r>
                        <a:rPr lang="nb-NO" i="1" smtClean="0">
                          <a:latin typeface="Cambria Math" panose="02040503050406030204" pitchFamily="18" charset="0"/>
                          <a:ea typeface="Cambria Math" panose="02040503050406030204" pitchFamily="18" charset="0"/>
                        </a:rPr>
                        <m:t>⋯</m:t>
                      </m:r>
                    </m:oMath>
                  </m:oMathPara>
                </a14:m>
                <a:endParaRPr lang="nb-NO" dirty="0"/>
              </a:p>
            </p:txBody>
          </p:sp>
        </mc:Choice>
        <mc:Fallback>
          <p:sp>
            <p:nvSpPr>
              <p:cNvPr id="20" name="TekstSylinder 19">
                <a:extLst>
                  <a:ext uri="{FF2B5EF4-FFF2-40B4-BE49-F238E27FC236}">
                    <a16:creationId xmlns:a16="http://schemas.microsoft.com/office/drawing/2014/main" id="{78A34C02-D6C5-47ED-94A7-C5FA24A34A11}"/>
                  </a:ext>
                </a:extLst>
              </p:cNvPr>
              <p:cNvSpPr txBox="1">
                <a:spLocks noRot="1" noChangeAspect="1" noMove="1" noResize="1" noEditPoints="1" noAdjustHandles="1" noChangeArrowheads="1" noChangeShapeType="1" noTextEdit="1"/>
              </p:cNvSpPr>
              <p:nvPr/>
            </p:nvSpPr>
            <p:spPr>
              <a:xfrm>
                <a:off x="5750627" y="5123602"/>
                <a:ext cx="545007" cy="276999"/>
              </a:xfrm>
              <a:prstGeom prst="rect">
                <a:avLst/>
              </a:prstGeom>
              <a:blipFill>
                <a:blip r:embed="rId6"/>
                <a:stretch>
                  <a:fillRect/>
                </a:stretch>
              </a:blipFill>
            </p:spPr>
            <p:txBody>
              <a:bodyPr/>
              <a:lstStyle/>
              <a:p>
                <a:r>
                  <a:rPr lang="nb-NO">
                    <a:noFill/>
                  </a:rPr>
                  <a:t> </a:t>
                </a:r>
              </a:p>
            </p:txBody>
          </p:sp>
        </mc:Fallback>
      </mc:AlternateContent>
      <p:sp>
        <p:nvSpPr>
          <p:cNvPr id="3" name="Plassholder for lysbildenummer 2">
            <a:extLst>
              <a:ext uri="{FF2B5EF4-FFF2-40B4-BE49-F238E27FC236}">
                <a16:creationId xmlns:a16="http://schemas.microsoft.com/office/drawing/2014/main" id="{22227F15-C715-4D6C-89E1-50798EA6483E}"/>
              </a:ext>
            </a:extLst>
          </p:cNvPr>
          <p:cNvSpPr>
            <a:spLocks noGrp="1"/>
          </p:cNvSpPr>
          <p:nvPr>
            <p:ph type="sldNum" sz="quarter" idx="12"/>
          </p:nvPr>
        </p:nvSpPr>
        <p:spPr/>
        <p:txBody>
          <a:bodyPr/>
          <a:lstStyle/>
          <a:p>
            <a:fld id="{59B60D5B-D119-4F98-A338-F0542F476413}" type="slidenum">
              <a:rPr lang="nb-NO" smtClean="0"/>
              <a:t>10</a:t>
            </a:fld>
            <a:endParaRPr lang="nb-NO"/>
          </a:p>
        </p:txBody>
      </p:sp>
    </p:spTree>
    <p:extLst>
      <p:ext uri="{BB962C8B-B14F-4D97-AF65-F5344CB8AC3E}">
        <p14:creationId xmlns:p14="http://schemas.microsoft.com/office/powerpoint/2010/main" val="105791807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33EC585-1BD5-4893-A8F1-7D9BD10BAC0A}"/>
              </a:ext>
            </a:extLst>
          </p:cNvPr>
          <p:cNvSpPr>
            <a:spLocks noGrp="1"/>
          </p:cNvSpPr>
          <p:nvPr>
            <p:ph type="title"/>
          </p:nvPr>
        </p:nvSpPr>
        <p:spPr/>
        <p:txBody>
          <a:bodyPr/>
          <a:lstStyle/>
          <a:p>
            <a:r>
              <a:rPr lang="en-US" sz="2800" dirty="0">
                <a:latin typeface="Calibri bold" panose="020F0702030404030204" pitchFamily="34" charset="0"/>
                <a:cs typeface="Calibri bold" panose="020F0702030404030204" pitchFamily="34" charset="0"/>
              </a:rPr>
              <a:t>The Shard is the basic building block of MRHS</a:t>
            </a:r>
            <a:endParaRPr lang="nb-NO" sz="2800" dirty="0">
              <a:latin typeface="Calibri bold" panose="020F0702030404030204" pitchFamily="34" charset="0"/>
              <a:cs typeface="Calibri bold" panose="020F0702030404030204" pitchFamily="34" charset="0"/>
            </a:endParaRPr>
          </a:p>
        </p:txBody>
      </p:sp>
      <mc:AlternateContent xmlns:mc="http://schemas.openxmlformats.org/markup-compatibility/2006">
        <mc:Choice xmlns:a14="http://schemas.microsoft.com/office/drawing/2010/main" Requires="a14">
          <p:sp>
            <p:nvSpPr>
              <p:cNvPr id="3" name="Plassholder for innhold 2">
                <a:extLst>
                  <a:ext uri="{FF2B5EF4-FFF2-40B4-BE49-F238E27FC236}">
                    <a16:creationId xmlns:a16="http://schemas.microsoft.com/office/drawing/2014/main" id="{F93A0D0F-5296-4282-A6EC-CABCF46F98ED}"/>
                  </a:ext>
                </a:extLst>
              </p:cNvPr>
              <p:cNvSpPr>
                <a:spLocks noGrp="1"/>
              </p:cNvSpPr>
              <p:nvPr>
                <p:ph idx="1"/>
              </p:nvPr>
            </p:nvSpPr>
            <p:spPr>
              <a:xfrm>
                <a:off x="4142048" y="2494867"/>
                <a:ext cx="845265" cy="472340"/>
              </a:xfrm>
            </p:spPr>
            <p:txBody>
              <a:bodyPr>
                <a:normAutofit/>
              </a:bodyPr>
              <a:lstStyle/>
              <a:p>
                <a:pPr marL="0" indent="0">
                  <a:buNone/>
                </a:pPr>
                <a:r>
                  <a:rPr lang="en-US" sz="2400" dirty="0"/>
                  <a:t>A</a:t>
                </a:r>
                <a14:m>
                  <m:oMath xmlns:m="http://schemas.openxmlformats.org/officeDocument/2006/math">
                    <m:acc>
                      <m:accPr>
                        <m:chr m:val="⃗"/>
                        <m:ctrlPr>
                          <a:rPr lang="en-US" sz="2400" i="1" smtClean="0">
                            <a:latin typeface="Cambria Math" panose="02040503050406030204" pitchFamily="18" charset="0"/>
                          </a:rPr>
                        </m:ctrlPr>
                      </m:accPr>
                      <m:e>
                        <m:r>
                          <a:rPr lang="en-US" sz="2400" b="0" i="1" smtClean="0">
                            <a:latin typeface="Cambria Math" panose="02040503050406030204" pitchFamily="18" charset="0"/>
                          </a:rPr>
                          <m:t>𝑥</m:t>
                        </m:r>
                      </m:e>
                    </m:acc>
                  </m:oMath>
                </a14:m>
                <a:endParaRPr lang="en-US" sz="2400" dirty="0"/>
              </a:p>
            </p:txBody>
          </p:sp>
        </mc:Choice>
        <mc:Fallback>
          <p:sp>
            <p:nvSpPr>
              <p:cNvPr id="3" name="Plassholder for innhold 2">
                <a:extLst>
                  <a:ext uri="{FF2B5EF4-FFF2-40B4-BE49-F238E27FC236}">
                    <a16:creationId xmlns:a16="http://schemas.microsoft.com/office/drawing/2014/main" id="{F93A0D0F-5296-4282-A6EC-CABCF46F98ED}"/>
                  </a:ext>
                </a:extLst>
              </p:cNvPr>
              <p:cNvSpPr>
                <a:spLocks noGrp="1" noRot="1" noChangeAspect="1" noMove="1" noResize="1" noEditPoints="1" noAdjustHandles="1" noChangeArrowheads="1" noChangeShapeType="1" noTextEdit="1"/>
              </p:cNvSpPr>
              <p:nvPr>
                <p:ph idx="1"/>
              </p:nvPr>
            </p:nvSpPr>
            <p:spPr>
              <a:xfrm>
                <a:off x="4142048" y="2494867"/>
                <a:ext cx="845265" cy="472340"/>
              </a:xfrm>
              <a:blipFill>
                <a:blip r:embed="rId3"/>
                <a:stretch>
                  <a:fillRect l="-10791" t="-26923" r="-10072" b="-17949"/>
                </a:stretch>
              </a:blipFill>
            </p:spPr>
            <p:txBody>
              <a:bodyPr/>
              <a:lstStyle/>
              <a:p>
                <a:r>
                  <a:rPr lang="nb-NO">
                    <a:noFill/>
                  </a:rPr>
                  <a:t> </a:t>
                </a:r>
              </a:p>
            </p:txBody>
          </p:sp>
        </mc:Fallback>
      </mc:AlternateContent>
      <p:sp>
        <p:nvSpPr>
          <p:cNvPr id="4" name="Rektangel 3">
            <a:extLst>
              <a:ext uri="{FF2B5EF4-FFF2-40B4-BE49-F238E27FC236}">
                <a16:creationId xmlns:a16="http://schemas.microsoft.com/office/drawing/2014/main" id="{3BC748FD-DA95-4818-A896-AAA90E5F70CB}"/>
              </a:ext>
            </a:extLst>
          </p:cNvPr>
          <p:cNvSpPr/>
          <p:nvPr/>
        </p:nvSpPr>
        <p:spPr>
          <a:xfrm>
            <a:off x="2440417" y="3065134"/>
            <a:ext cx="4033049" cy="2308324"/>
          </a:xfrm>
          <a:prstGeom prst="rect">
            <a:avLst/>
          </a:prstGeom>
        </p:spPr>
        <p:txBody>
          <a:bodyPr wrap="square">
            <a:spAutoFit/>
          </a:bodyPr>
          <a:lstStyle/>
          <a:p>
            <a:pPr algn="ctr"/>
            <a:r>
              <a:rPr lang="en-US" dirty="0">
                <a:latin typeface="Arial" panose="020B0604020202020204" pitchFamily="34" charset="0"/>
                <a:cs typeface="Arial" panose="020B0604020202020204" pitchFamily="34" charset="0"/>
              </a:rPr>
              <a:t>a15 + a3 + a0 + k20 + k4</a:t>
            </a:r>
          </a:p>
          <a:p>
            <a:pPr algn="ctr"/>
            <a:r>
              <a:rPr lang="en-US" dirty="0">
                <a:latin typeface="Arial" panose="020B0604020202020204" pitchFamily="34" charset="0"/>
                <a:cs typeface="Arial" panose="020B0604020202020204" pitchFamily="34" charset="0"/>
              </a:rPr>
              <a:t>a15 + a12 + a13 + a1 +a0 + k21 + k5</a:t>
            </a:r>
          </a:p>
          <a:p>
            <a:pPr algn="ctr"/>
            <a:r>
              <a:rPr lang="en-US" dirty="0">
                <a:latin typeface="Arial" panose="020B0604020202020204" pitchFamily="34" charset="0"/>
                <a:cs typeface="Arial" panose="020B0604020202020204" pitchFamily="34" charset="0"/>
              </a:rPr>
              <a:t>a13 + a2 + a1 + k22 + k6</a:t>
            </a:r>
          </a:p>
          <a:p>
            <a:pPr algn="ctr"/>
            <a:r>
              <a:rPr lang="en-US" dirty="0">
                <a:latin typeface="Arial" panose="020B0604020202020204" pitchFamily="34" charset="0"/>
                <a:cs typeface="Arial" panose="020B0604020202020204" pitchFamily="34" charset="0"/>
              </a:rPr>
              <a:t>a14 + a3 + a2 + k23 + k7</a:t>
            </a:r>
            <a:endParaRPr lang="nb-NO" dirty="0">
              <a:latin typeface="Arial" panose="020B0604020202020204" pitchFamily="34" charset="0"/>
              <a:cs typeface="Arial" panose="020B0604020202020204" pitchFamily="34" charset="0"/>
            </a:endParaRPr>
          </a:p>
          <a:p>
            <a:pPr algn="ctr"/>
            <a:r>
              <a:rPr lang="en-US" dirty="0">
                <a:latin typeface="Arial" panose="020B0604020202020204" pitchFamily="34" charset="0"/>
                <a:cs typeface="Arial" panose="020B0604020202020204" pitchFamily="34" charset="0"/>
              </a:rPr>
              <a:t>a</a:t>
            </a:r>
            <a:r>
              <a:rPr lang="nb-NO" dirty="0">
                <a:latin typeface="Arial" panose="020B0604020202020204" pitchFamily="34" charset="0"/>
                <a:cs typeface="Arial" panose="020B0604020202020204" pitchFamily="34" charset="0"/>
              </a:rPr>
              <a:t>20</a:t>
            </a:r>
          </a:p>
          <a:p>
            <a:pPr algn="ctr"/>
            <a:r>
              <a:rPr lang="en-US" dirty="0">
                <a:latin typeface="Arial" panose="020B0604020202020204" pitchFamily="34" charset="0"/>
                <a:cs typeface="Arial" panose="020B0604020202020204" pitchFamily="34" charset="0"/>
              </a:rPr>
              <a:t>a21</a:t>
            </a:r>
          </a:p>
          <a:p>
            <a:pPr algn="ctr"/>
            <a:r>
              <a:rPr lang="en-US" dirty="0">
                <a:latin typeface="Arial" panose="020B0604020202020204" pitchFamily="34" charset="0"/>
                <a:cs typeface="Arial" panose="020B0604020202020204" pitchFamily="34" charset="0"/>
              </a:rPr>
              <a:t>a22</a:t>
            </a:r>
          </a:p>
          <a:p>
            <a:pPr algn="ctr"/>
            <a:r>
              <a:rPr lang="en-US" dirty="0">
                <a:latin typeface="Arial" panose="020B0604020202020204" pitchFamily="34" charset="0"/>
                <a:cs typeface="Arial" panose="020B0604020202020204" pitchFamily="34" charset="0"/>
              </a:rPr>
              <a:t>a23</a:t>
            </a:r>
          </a:p>
        </p:txBody>
      </p:sp>
      <p:sp>
        <p:nvSpPr>
          <p:cNvPr id="5" name="Rektangel 4">
            <a:extLst>
              <a:ext uri="{FF2B5EF4-FFF2-40B4-BE49-F238E27FC236}">
                <a16:creationId xmlns:a16="http://schemas.microsoft.com/office/drawing/2014/main" id="{D95E4809-0440-414B-AD97-C6B1A90DAB9C}"/>
              </a:ext>
            </a:extLst>
          </p:cNvPr>
          <p:cNvSpPr/>
          <p:nvPr/>
        </p:nvSpPr>
        <p:spPr>
          <a:xfrm>
            <a:off x="6446823" y="3065134"/>
            <a:ext cx="559539" cy="2308324"/>
          </a:xfrm>
          <a:prstGeom prst="rect">
            <a:avLst/>
          </a:prstGeom>
        </p:spPr>
        <p:txBody>
          <a:bodyPr wrap="square">
            <a:spAutoFit/>
          </a:bodyPr>
          <a:lstStyle/>
          <a:p>
            <a:r>
              <a:rPr lang="en-US" dirty="0">
                <a:latin typeface="Arial" panose="020B0604020202020204" pitchFamily="34" charset="0"/>
                <a:cs typeface="Arial" panose="020B0604020202020204" pitchFamily="34" charset="0"/>
              </a:rPr>
              <a:t>= 0</a:t>
            </a:r>
          </a:p>
          <a:p>
            <a:r>
              <a:rPr lang="en-US" dirty="0">
                <a:latin typeface="Arial" panose="020B0604020202020204" pitchFamily="34" charset="0"/>
                <a:cs typeface="Arial" panose="020B0604020202020204" pitchFamily="34" charset="0"/>
              </a:rPr>
              <a:t>= 0</a:t>
            </a:r>
          </a:p>
          <a:p>
            <a:r>
              <a:rPr lang="en-US" dirty="0">
                <a:latin typeface="Arial" panose="020B0604020202020204" pitchFamily="34" charset="0"/>
                <a:cs typeface="Arial" panose="020B0604020202020204" pitchFamily="34" charset="0"/>
              </a:rPr>
              <a:t>= 0</a:t>
            </a:r>
          </a:p>
          <a:p>
            <a:r>
              <a:rPr lang="en-US" dirty="0">
                <a:latin typeface="Arial" panose="020B0604020202020204" pitchFamily="34" charset="0"/>
                <a:cs typeface="Arial" panose="020B0604020202020204" pitchFamily="34" charset="0"/>
              </a:rPr>
              <a:t>= 0</a:t>
            </a:r>
          </a:p>
          <a:p>
            <a:r>
              <a:rPr lang="en-US" dirty="0">
                <a:latin typeface="Arial" panose="020B0604020202020204" pitchFamily="34" charset="0"/>
                <a:cs typeface="Arial" panose="020B0604020202020204" pitchFamily="34" charset="0"/>
              </a:rPr>
              <a:t>= 0</a:t>
            </a:r>
          </a:p>
          <a:p>
            <a:r>
              <a:rPr lang="en-US" dirty="0">
                <a:latin typeface="Arial" panose="020B0604020202020204" pitchFamily="34" charset="0"/>
                <a:cs typeface="Arial" panose="020B0604020202020204" pitchFamily="34" charset="0"/>
              </a:rPr>
              <a:t>= 1</a:t>
            </a:r>
          </a:p>
          <a:p>
            <a:r>
              <a:rPr lang="en-US" dirty="0">
                <a:latin typeface="Arial" panose="020B0604020202020204" pitchFamily="34" charset="0"/>
                <a:cs typeface="Arial" panose="020B0604020202020204" pitchFamily="34" charset="0"/>
              </a:rPr>
              <a:t>= 1</a:t>
            </a:r>
          </a:p>
          <a:p>
            <a:r>
              <a:rPr lang="en-US" dirty="0">
                <a:latin typeface="Arial" panose="020B0604020202020204" pitchFamily="34" charset="0"/>
                <a:cs typeface="Arial" panose="020B0604020202020204" pitchFamily="34" charset="0"/>
              </a:rPr>
              <a:t>= 0</a:t>
            </a:r>
          </a:p>
        </p:txBody>
      </p:sp>
      <p:sp>
        <p:nvSpPr>
          <p:cNvPr id="6" name="Rektangel 5">
            <a:extLst>
              <a:ext uri="{FF2B5EF4-FFF2-40B4-BE49-F238E27FC236}">
                <a16:creationId xmlns:a16="http://schemas.microsoft.com/office/drawing/2014/main" id="{132C942D-2A50-49F5-9351-D8ADE5D89E94}"/>
              </a:ext>
            </a:extLst>
          </p:cNvPr>
          <p:cNvSpPr/>
          <p:nvPr/>
        </p:nvSpPr>
        <p:spPr>
          <a:xfrm>
            <a:off x="7006362" y="3065134"/>
            <a:ext cx="333057" cy="2308324"/>
          </a:xfrm>
          <a:prstGeom prst="rect">
            <a:avLst/>
          </a:prstGeom>
        </p:spPr>
        <p:txBody>
          <a:bodyPr wrap="square">
            <a:spAutoFit/>
          </a:bodyPr>
          <a:lstStyle/>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1</a:t>
            </a:r>
            <a:endParaRPr lang="nb-NO" dirty="0"/>
          </a:p>
        </p:txBody>
      </p:sp>
      <p:sp>
        <p:nvSpPr>
          <p:cNvPr id="7" name="Rektangel 6">
            <a:extLst>
              <a:ext uri="{FF2B5EF4-FFF2-40B4-BE49-F238E27FC236}">
                <a16:creationId xmlns:a16="http://schemas.microsoft.com/office/drawing/2014/main" id="{7270DD55-6FA7-432D-8C1F-10FFA3B3110A}"/>
              </a:ext>
            </a:extLst>
          </p:cNvPr>
          <p:cNvSpPr/>
          <p:nvPr/>
        </p:nvSpPr>
        <p:spPr>
          <a:xfrm>
            <a:off x="7333364" y="3065134"/>
            <a:ext cx="333057" cy="2308324"/>
          </a:xfrm>
          <a:prstGeom prst="rect">
            <a:avLst/>
          </a:prstGeom>
        </p:spPr>
        <p:txBody>
          <a:bodyPr wrap="square">
            <a:spAutoFit/>
          </a:bodyPr>
          <a:lstStyle/>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0</a:t>
            </a:r>
            <a:endParaRPr lang="nb-NO" dirty="0"/>
          </a:p>
        </p:txBody>
      </p:sp>
      <p:sp>
        <p:nvSpPr>
          <p:cNvPr id="8" name="Rektangel 7">
            <a:extLst>
              <a:ext uri="{FF2B5EF4-FFF2-40B4-BE49-F238E27FC236}">
                <a16:creationId xmlns:a16="http://schemas.microsoft.com/office/drawing/2014/main" id="{D82D0368-DCC9-4496-84F0-B6E6EC0161A3}"/>
              </a:ext>
            </a:extLst>
          </p:cNvPr>
          <p:cNvSpPr/>
          <p:nvPr/>
        </p:nvSpPr>
        <p:spPr>
          <a:xfrm>
            <a:off x="7627873" y="3065134"/>
            <a:ext cx="333057" cy="2308324"/>
          </a:xfrm>
          <a:prstGeom prst="rect">
            <a:avLst/>
          </a:prstGeom>
        </p:spPr>
        <p:txBody>
          <a:bodyPr wrap="square">
            <a:spAutoFit/>
          </a:bodyPr>
          <a:lstStyle/>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0</a:t>
            </a:r>
            <a:endParaRPr lang="nb-NO" dirty="0"/>
          </a:p>
        </p:txBody>
      </p:sp>
      <p:sp>
        <p:nvSpPr>
          <p:cNvPr id="9" name="Rektangel 8">
            <a:extLst>
              <a:ext uri="{FF2B5EF4-FFF2-40B4-BE49-F238E27FC236}">
                <a16:creationId xmlns:a16="http://schemas.microsoft.com/office/drawing/2014/main" id="{6F089577-827B-45C6-956B-7743EE3A05F1}"/>
              </a:ext>
            </a:extLst>
          </p:cNvPr>
          <p:cNvSpPr/>
          <p:nvPr/>
        </p:nvSpPr>
        <p:spPr>
          <a:xfrm>
            <a:off x="8584362" y="3065134"/>
            <a:ext cx="333057" cy="2308324"/>
          </a:xfrm>
          <a:prstGeom prst="rect">
            <a:avLst/>
          </a:prstGeom>
        </p:spPr>
        <p:txBody>
          <a:bodyPr wrap="square">
            <a:spAutoFit/>
          </a:bodyPr>
          <a:lstStyle/>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1</a:t>
            </a:r>
            <a:endParaRPr lang="nb-NO" dirty="0"/>
          </a:p>
        </p:txBody>
      </p:sp>
      <mc:AlternateContent xmlns:mc="http://schemas.openxmlformats.org/markup-compatibility/2006">
        <mc:Choice xmlns:a14="http://schemas.microsoft.com/office/drawing/2010/main" Requires="a14">
          <p:sp>
            <p:nvSpPr>
              <p:cNvPr id="10" name="TekstSylinder 9">
                <a:extLst>
                  <a:ext uri="{FF2B5EF4-FFF2-40B4-BE49-F238E27FC236}">
                    <a16:creationId xmlns:a16="http://schemas.microsoft.com/office/drawing/2014/main" id="{2DCBAD6E-3CCA-413C-9F55-B9153C7D2A17}"/>
                  </a:ext>
                </a:extLst>
              </p:cNvPr>
              <p:cNvSpPr txBox="1"/>
              <p:nvPr/>
            </p:nvSpPr>
            <p:spPr>
              <a:xfrm>
                <a:off x="7954875" y="3942297"/>
                <a:ext cx="545007" cy="276999"/>
              </a:xfrm>
              <a:prstGeom prst="rect">
                <a:avLst/>
              </a:prstGeom>
              <a:noFill/>
            </p:spPr>
            <p:txBody>
              <a:bodyPr wrap="square" lIns="0" tIns="0" rIns="0" bIns="0" rtlCol="0">
                <a:spAutoFit/>
              </a:bodyPr>
              <a:lstStyle/>
              <a:p>
                <a14:m>
                  <m:oMathPara xmlns:m="http://schemas.openxmlformats.org/officeDocument/2006/math">
                    <m:oMathParaPr>
                      <m:jc m:val="centerGroup"/>
                    </m:oMathParaPr>
                    <m:oMath xmlns:m="http://schemas.openxmlformats.org/officeDocument/2006/math">
                      <m:r>
                        <a:rPr lang="nb-NO" i="1" smtClean="0">
                          <a:latin typeface="Cambria Math" panose="02040503050406030204" pitchFamily="18" charset="0"/>
                          <a:ea typeface="Cambria Math" panose="02040503050406030204" pitchFamily="18" charset="0"/>
                        </a:rPr>
                        <m:t>⋯</m:t>
                      </m:r>
                    </m:oMath>
                  </m:oMathPara>
                </a14:m>
                <a:endParaRPr lang="nb-NO" dirty="0"/>
              </a:p>
            </p:txBody>
          </p:sp>
        </mc:Choice>
        <mc:Fallback>
          <p:sp>
            <p:nvSpPr>
              <p:cNvPr id="10" name="TekstSylinder 9">
                <a:extLst>
                  <a:ext uri="{FF2B5EF4-FFF2-40B4-BE49-F238E27FC236}">
                    <a16:creationId xmlns:a16="http://schemas.microsoft.com/office/drawing/2014/main" id="{2DCBAD6E-3CCA-413C-9F55-B9153C7D2A17}"/>
                  </a:ext>
                </a:extLst>
              </p:cNvPr>
              <p:cNvSpPr txBox="1">
                <a:spLocks noRot="1" noChangeAspect="1" noMove="1" noResize="1" noEditPoints="1" noAdjustHandles="1" noChangeArrowheads="1" noChangeShapeType="1" noTextEdit="1"/>
              </p:cNvSpPr>
              <p:nvPr/>
            </p:nvSpPr>
            <p:spPr>
              <a:xfrm>
                <a:off x="7954875" y="3942297"/>
                <a:ext cx="545007" cy="276999"/>
              </a:xfrm>
              <a:prstGeom prst="rect">
                <a:avLst/>
              </a:prstGeom>
              <a:blipFill>
                <a:blip r:embed="rId4"/>
                <a:stretch>
                  <a:fillRect/>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11" name="TekstSylinder 10">
                <a:extLst>
                  <a:ext uri="{FF2B5EF4-FFF2-40B4-BE49-F238E27FC236}">
                    <a16:creationId xmlns:a16="http://schemas.microsoft.com/office/drawing/2014/main" id="{92A9B12A-31A4-4923-88BE-DDFC10E00190}"/>
                  </a:ext>
                </a:extLst>
              </p:cNvPr>
              <p:cNvSpPr txBox="1"/>
              <p:nvPr/>
            </p:nvSpPr>
            <p:spPr>
              <a:xfrm>
                <a:off x="6446823" y="2546371"/>
                <a:ext cx="2545786" cy="410305"/>
              </a:xfrm>
              <a:prstGeom prst="rect">
                <a:avLst/>
              </a:prstGeom>
              <a:noFill/>
            </p:spPr>
            <p:txBody>
              <a:bodyPr wrap="square" rtlCol="0">
                <a:spAutoFit/>
              </a:bodyPr>
              <a:lstStyle/>
              <a:p>
                <a:r>
                  <a:rPr lang="en-US" dirty="0"/>
                  <a:t>= </a:t>
                </a:r>
                <a14:m>
                  <m:oMath xmlns:m="http://schemas.openxmlformats.org/officeDocument/2006/math">
                    <m:sSub>
                      <m:sSubPr>
                        <m:ctrlPr>
                          <a:rPr lang="en-US" i="1" smtClean="0">
                            <a:latin typeface="Cambria Math" panose="02040503050406030204" pitchFamily="18" charset="0"/>
                          </a:rPr>
                        </m:ctrlPr>
                      </m:sSubPr>
                      <m:e>
                        <m:acc>
                          <m:accPr>
                            <m:chr m:val="⃗"/>
                            <m:ctrlPr>
                              <a:rPr lang="en-US" i="1" smtClean="0">
                                <a:latin typeface="Cambria Math" panose="02040503050406030204" pitchFamily="18" charset="0"/>
                              </a:rPr>
                            </m:ctrlPr>
                          </m:accPr>
                          <m:e>
                            <m:r>
                              <a:rPr lang="en-US" b="0" i="1" smtClean="0">
                                <a:latin typeface="Cambria Math" panose="02040503050406030204" pitchFamily="18" charset="0"/>
                              </a:rPr>
                              <m:t>𝑏</m:t>
                            </m:r>
                          </m:e>
                        </m:acc>
                      </m:e>
                      <m:sub>
                        <m:r>
                          <a:rPr lang="en-US" b="0" i="1" smtClean="0">
                            <a:latin typeface="Cambria Math" panose="02040503050406030204" pitchFamily="18" charset="0"/>
                          </a:rPr>
                          <m:t>0</m:t>
                        </m:r>
                      </m:sub>
                    </m:sSub>
                  </m:oMath>
                </a14:m>
                <a:r>
                  <a:rPr lang="en-US" dirty="0"/>
                  <a:t>, </a:t>
                </a:r>
                <a14:m>
                  <m:oMath xmlns:m="http://schemas.openxmlformats.org/officeDocument/2006/math">
                    <m:sSub>
                      <m:sSubPr>
                        <m:ctrlPr>
                          <a:rPr lang="en-US" i="1">
                            <a:latin typeface="Cambria Math" panose="02040503050406030204" pitchFamily="18" charset="0"/>
                          </a:rPr>
                        </m:ctrlPr>
                      </m:sSubPr>
                      <m:e>
                        <m:acc>
                          <m:accPr>
                            <m:chr m:val="⃗"/>
                            <m:ctrlPr>
                              <a:rPr lang="en-US" i="1">
                                <a:latin typeface="Cambria Math" panose="02040503050406030204" pitchFamily="18" charset="0"/>
                              </a:rPr>
                            </m:ctrlPr>
                          </m:accPr>
                          <m:e>
                            <m:r>
                              <a:rPr lang="en-US" i="1">
                                <a:latin typeface="Cambria Math" panose="02040503050406030204" pitchFamily="18" charset="0"/>
                              </a:rPr>
                              <m:t>𝑏</m:t>
                            </m:r>
                          </m:e>
                        </m:acc>
                      </m:e>
                      <m:sub>
                        <m:r>
                          <a:rPr lang="en-US" b="0" i="1" smtClean="0">
                            <a:latin typeface="Cambria Math" panose="02040503050406030204" pitchFamily="18" charset="0"/>
                          </a:rPr>
                          <m:t>1</m:t>
                        </m:r>
                      </m:sub>
                    </m:sSub>
                  </m:oMath>
                </a14:m>
                <a:r>
                  <a:rPr lang="en-US" dirty="0"/>
                  <a:t> </a:t>
                </a:r>
                <a14:m>
                  <m:oMath xmlns:m="http://schemas.openxmlformats.org/officeDocument/2006/math">
                    <m:sSub>
                      <m:sSubPr>
                        <m:ctrlPr>
                          <a:rPr lang="en-US" i="1">
                            <a:latin typeface="Cambria Math" panose="02040503050406030204" pitchFamily="18" charset="0"/>
                          </a:rPr>
                        </m:ctrlPr>
                      </m:sSubPr>
                      <m:e>
                        <m:acc>
                          <m:accPr>
                            <m:chr m:val="⃗"/>
                            <m:ctrlPr>
                              <a:rPr lang="en-US" i="1">
                                <a:latin typeface="Cambria Math" panose="02040503050406030204" pitchFamily="18" charset="0"/>
                              </a:rPr>
                            </m:ctrlPr>
                          </m:accPr>
                          <m:e>
                            <m:r>
                              <a:rPr lang="en-US" i="1">
                                <a:latin typeface="Cambria Math" panose="02040503050406030204" pitchFamily="18" charset="0"/>
                              </a:rPr>
                              <m:t>𝑏</m:t>
                            </m:r>
                          </m:e>
                        </m:acc>
                      </m:e>
                      <m:sub>
                        <m:r>
                          <a:rPr lang="en-US" b="0" i="1" smtClean="0">
                            <a:latin typeface="Cambria Math" panose="02040503050406030204" pitchFamily="18" charset="0"/>
                          </a:rPr>
                          <m:t>2</m:t>
                        </m:r>
                      </m:sub>
                    </m:sSub>
                  </m:oMath>
                </a14:m>
                <a:r>
                  <a:rPr lang="en-US" dirty="0"/>
                  <a:t>, </a:t>
                </a:r>
                <a14:m>
                  <m:oMath xmlns:m="http://schemas.openxmlformats.org/officeDocument/2006/math">
                    <m:sSub>
                      <m:sSubPr>
                        <m:ctrlPr>
                          <a:rPr lang="en-US" i="1">
                            <a:latin typeface="Cambria Math" panose="02040503050406030204" pitchFamily="18" charset="0"/>
                          </a:rPr>
                        </m:ctrlPr>
                      </m:sSubPr>
                      <m:e>
                        <m:acc>
                          <m:accPr>
                            <m:chr m:val="⃗"/>
                            <m:ctrlPr>
                              <a:rPr lang="en-US" i="1">
                                <a:latin typeface="Cambria Math" panose="02040503050406030204" pitchFamily="18" charset="0"/>
                              </a:rPr>
                            </m:ctrlPr>
                          </m:accPr>
                          <m:e>
                            <m:r>
                              <a:rPr lang="en-US" i="1">
                                <a:latin typeface="Cambria Math" panose="02040503050406030204" pitchFamily="18" charset="0"/>
                              </a:rPr>
                              <m:t>𝑏</m:t>
                            </m:r>
                          </m:e>
                        </m:acc>
                      </m:e>
                      <m:sub>
                        <m:r>
                          <a:rPr lang="en-US" b="0" i="1" smtClean="0">
                            <a:latin typeface="Cambria Math" panose="02040503050406030204" pitchFamily="18" charset="0"/>
                          </a:rPr>
                          <m:t>3</m:t>
                        </m:r>
                      </m:sub>
                    </m:sSub>
                  </m:oMath>
                </a14:m>
                <a:r>
                  <a:rPr lang="en-US" dirty="0"/>
                  <a:t>,   …,      </a:t>
                </a:r>
                <a14:m>
                  <m:oMath xmlns:m="http://schemas.openxmlformats.org/officeDocument/2006/math">
                    <m:sSub>
                      <m:sSubPr>
                        <m:ctrlPr>
                          <a:rPr lang="en-US" i="1">
                            <a:latin typeface="Cambria Math" panose="02040503050406030204" pitchFamily="18" charset="0"/>
                          </a:rPr>
                        </m:ctrlPr>
                      </m:sSubPr>
                      <m:e>
                        <m:acc>
                          <m:accPr>
                            <m:chr m:val="⃗"/>
                            <m:ctrlPr>
                              <a:rPr lang="en-US" i="1">
                                <a:latin typeface="Cambria Math" panose="02040503050406030204" pitchFamily="18" charset="0"/>
                              </a:rPr>
                            </m:ctrlPr>
                          </m:accPr>
                          <m:e>
                            <m:r>
                              <a:rPr lang="en-US" i="1">
                                <a:latin typeface="Cambria Math" panose="02040503050406030204" pitchFamily="18" charset="0"/>
                              </a:rPr>
                              <m:t>𝑏</m:t>
                            </m:r>
                          </m:e>
                        </m:acc>
                      </m:e>
                      <m:sub>
                        <m:r>
                          <a:rPr lang="en-US" b="0" i="1" smtClean="0">
                            <a:latin typeface="Cambria Math" panose="02040503050406030204" pitchFamily="18" charset="0"/>
                          </a:rPr>
                          <m:t>𝑛</m:t>
                        </m:r>
                      </m:sub>
                    </m:sSub>
                  </m:oMath>
                </a14:m>
                <a:r>
                  <a:rPr lang="nb-NO" dirty="0"/>
                  <a:t> </a:t>
                </a:r>
              </a:p>
            </p:txBody>
          </p:sp>
        </mc:Choice>
        <mc:Fallback>
          <p:sp>
            <p:nvSpPr>
              <p:cNvPr id="11" name="TekstSylinder 10">
                <a:extLst>
                  <a:ext uri="{FF2B5EF4-FFF2-40B4-BE49-F238E27FC236}">
                    <a16:creationId xmlns:a16="http://schemas.microsoft.com/office/drawing/2014/main" id="{92A9B12A-31A4-4923-88BE-DDFC10E00190}"/>
                  </a:ext>
                </a:extLst>
              </p:cNvPr>
              <p:cNvSpPr txBox="1">
                <a:spLocks noRot="1" noChangeAspect="1" noMove="1" noResize="1" noEditPoints="1" noAdjustHandles="1" noChangeArrowheads="1" noChangeShapeType="1" noTextEdit="1"/>
              </p:cNvSpPr>
              <p:nvPr/>
            </p:nvSpPr>
            <p:spPr>
              <a:xfrm>
                <a:off x="6446823" y="2546371"/>
                <a:ext cx="2545786" cy="410305"/>
              </a:xfrm>
              <a:prstGeom prst="rect">
                <a:avLst/>
              </a:prstGeom>
              <a:blipFill>
                <a:blip r:embed="rId5"/>
                <a:stretch>
                  <a:fillRect l="-2158" b="-23881"/>
                </a:stretch>
              </a:blipFill>
            </p:spPr>
            <p:txBody>
              <a:bodyPr/>
              <a:lstStyle/>
              <a:p>
                <a:r>
                  <a:rPr lang="nb-NO">
                    <a:noFill/>
                  </a:rPr>
                  <a:t> </a:t>
                </a:r>
              </a:p>
            </p:txBody>
          </p:sp>
        </mc:Fallback>
      </mc:AlternateContent>
      <p:sp>
        <p:nvSpPr>
          <p:cNvPr id="12" name="TekstSylinder 11">
            <a:extLst>
              <a:ext uri="{FF2B5EF4-FFF2-40B4-BE49-F238E27FC236}">
                <a16:creationId xmlns:a16="http://schemas.microsoft.com/office/drawing/2014/main" id="{E20521C9-00D8-4EBE-9D3F-454CC200AF1B}"/>
              </a:ext>
            </a:extLst>
          </p:cNvPr>
          <p:cNvSpPr txBox="1"/>
          <p:nvPr/>
        </p:nvSpPr>
        <p:spPr>
          <a:xfrm>
            <a:off x="6767871" y="5846544"/>
            <a:ext cx="3054359" cy="923330"/>
          </a:xfrm>
          <a:prstGeom prst="rect">
            <a:avLst/>
          </a:prstGeom>
          <a:noFill/>
        </p:spPr>
        <p:txBody>
          <a:bodyPr wrap="square" rtlCol="0">
            <a:spAutoFit/>
          </a:bodyPr>
          <a:lstStyle/>
          <a:p>
            <a:r>
              <a:rPr lang="en-US" dirty="0"/>
              <a:t>NOT a matrix!</a:t>
            </a:r>
          </a:p>
          <a:p>
            <a:r>
              <a:rPr lang="en-US" dirty="0"/>
              <a:t>It’s a set of vectors, all valid solutions for this shard</a:t>
            </a:r>
            <a:endParaRPr lang="nb-NO" dirty="0"/>
          </a:p>
        </p:txBody>
      </p:sp>
      <p:sp>
        <p:nvSpPr>
          <p:cNvPr id="13" name="Plassholder for lysbildenummer 12">
            <a:extLst>
              <a:ext uri="{FF2B5EF4-FFF2-40B4-BE49-F238E27FC236}">
                <a16:creationId xmlns:a16="http://schemas.microsoft.com/office/drawing/2014/main" id="{94DA96EA-9AA5-4BB2-9006-952A094C08BF}"/>
              </a:ext>
            </a:extLst>
          </p:cNvPr>
          <p:cNvSpPr>
            <a:spLocks noGrp="1"/>
          </p:cNvSpPr>
          <p:nvPr>
            <p:ph type="sldNum" sz="quarter" idx="12"/>
          </p:nvPr>
        </p:nvSpPr>
        <p:spPr/>
        <p:txBody>
          <a:bodyPr/>
          <a:lstStyle/>
          <a:p>
            <a:fld id="{59B60D5B-D119-4F98-A338-F0542F476413}" type="slidenum">
              <a:rPr lang="nb-NO" smtClean="0"/>
              <a:t>11</a:t>
            </a:fld>
            <a:endParaRPr lang="nb-NO"/>
          </a:p>
        </p:txBody>
      </p:sp>
      <p:sp>
        <p:nvSpPr>
          <p:cNvPr id="17" name="Høyre klammeparentes 16">
            <a:extLst>
              <a:ext uri="{FF2B5EF4-FFF2-40B4-BE49-F238E27FC236}">
                <a16:creationId xmlns:a16="http://schemas.microsoft.com/office/drawing/2014/main" id="{4A3DEDF1-064A-4E61-B967-647EB6EC8D3F}"/>
              </a:ext>
            </a:extLst>
          </p:cNvPr>
          <p:cNvSpPr/>
          <p:nvPr/>
        </p:nvSpPr>
        <p:spPr>
          <a:xfrm rot="5400000">
            <a:off x="7444130" y="4402796"/>
            <a:ext cx="414314" cy="2355641"/>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nb-NO"/>
          </a:p>
        </p:txBody>
      </p:sp>
    </p:spTree>
    <p:extLst>
      <p:ext uri="{BB962C8B-B14F-4D97-AF65-F5344CB8AC3E}">
        <p14:creationId xmlns:p14="http://schemas.microsoft.com/office/powerpoint/2010/main" val="9672596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fade">
                                      <p:cBhvr>
                                        <p:cTn id="30" dur="500"/>
                                        <p:tgtEl>
                                          <p:spTgt spid="17"/>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2">
                                            <p:txEl>
                                              <p:pRg st="0" end="0"/>
                                            </p:txEl>
                                          </p:spTgt>
                                        </p:tgtEl>
                                        <p:attrNameLst>
                                          <p:attrName>style.visibility</p:attrName>
                                        </p:attrNameLst>
                                      </p:cBhvr>
                                      <p:to>
                                        <p:strVal val="visible"/>
                                      </p:to>
                                    </p:set>
                                    <p:animEffect transition="in" filter="fade">
                                      <p:cBhvr>
                                        <p:cTn id="35" dur="500"/>
                                        <p:tgtEl>
                                          <p:spTgt spid="12">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2">
                                            <p:txEl>
                                              <p:pRg st="1" end="1"/>
                                            </p:txEl>
                                          </p:spTgt>
                                        </p:tgtEl>
                                        <p:attrNameLst>
                                          <p:attrName>style.visibility</p:attrName>
                                        </p:attrNameLst>
                                      </p:cBhvr>
                                      <p:to>
                                        <p:strVal val="visible"/>
                                      </p:to>
                                    </p:set>
                                    <p:animEffect transition="in" filter="fade">
                                      <p:cBhvr>
                                        <p:cTn id="40" dur="500"/>
                                        <p:tgtEl>
                                          <p:spTgt spid="1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build="p"/>
      <p:bldP spid="1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5B36EF6-82A9-4FDD-8532-FFBE6686A058}"/>
              </a:ext>
            </a:extLst>
          </p:cNvPr>
          <p:cNvSpPr>
            <a:spLocks noGrp="1"/>
          </p:cNvSpPr>
          <p:nvPr>
            <p:ph type="title"/>
          </p:nvPr>
        </p:nvSpPr>
        <p:spPr/>
        <p:txBody>
          <a:bodyPr>
            <a:normAutofit/>
          </a:bodyPr>
          <a:lstStyle/>
          <a:p>
            <a:r>
              <a:rPr lang="en-US" sz="2800" dirty="0">
                <a:latin typeface="Calibri bold" panose="020F0702030404030204" pitchFamily="34" charset="0"/>
                <a:cs typeface="Calibri bold" panose="020F0702030404030204" pitchFamily="34" charset="0"/>
              </a:rPr>
              <a:t>The second stage is of algebraic cryptanalysis to solve this system of equations</a:t>
            </a:r>
            <a:endParaRPr lang="nb-NO" sz="2800" dirty="0"/>
          </a:p>
        </p:txBody>
      </p:sp>
      <p:sp>
        <p:nvSpPr>
          <p:cNvPr id="3" name="Plassholder for innhold 2">
            <a:extLst>
              <a:ext uri="{FF2B5EF4-FFF2-40B4-BE49-F238E27FC236}">
                <a16:creationId xmlns:a16="http://schemas.microsoft.com/office/drawing/2014/main" id="{FD494476-F7AB-4C11-BF94-1462E10DE0CC}"/>
              </a:ext>
            </a:extLst>
          </p:cNvPr>
          <p:cNvSpPr>
            <a:spLocks noGrp="1"/>
          </p:cNvSpPr>
          <p:nvPr>
            <p:ph idx="1"/>
          </p:nvPr>
        </p:nvSpPr>
        <p:spPr/>
        <p:txBody>
          <a:bodyPr>
            <a:normAutofit/>
          </a:bodyPr>
          <a:lstStyle/>
          <a:p>
            <a:r>
              <a:rPr lang="en-US" dirty="0"/>
              <a:t>LHS: Stack on top of each other</a:t>
            </a:r>
          </a:p>
        </p:txBody>
      </p:sp>
      <p:sp>
        <p:nvSpPr>
          <p:cNvPr id="4" name="TextBox 3">
            <a:extLst>
              <a:ext uri="{FF2B5EF4-FFF2-40B4-BE49-F238E27FC236}">
                <a16:creationId xmlns:a16="http://schemas.microsoft.com/office/drawing/2014/main" id="{7DDB1804-3165-44AD-908A-E24D249FB171}"/>
              </a:ext>
            </a:extLst>
          </p:cNvPr>
          <p:cNvSpPr txBox="1"/>
          <p:nvPr/>
        </p:nvSpPr>
        <p:spPr>
          <a:xfrm>
            <a:off x="2200499" y="2754858"/>
            <a:ext cx="3528290" cy="2308324"/>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a15 + a12 + a3 + k16 +k0</a:t>
            </a:r>
          </a:p>
          <a:p>
            <a:r>
              <a:rPr lang="en-US" dirty="0">
                <a:latin typeface="Arial" panose="020B0604020202020204" pitchFamily="34" charset="0"/>
                <a:cs typeface="Arial" panose="020B0604020202020204" pitchFamily="34" charset="0"/>
              </a:rPr>
              <a:t>a15 + a12 + a13 + a0 + k17 +k1</a:t>
            </a:r>
          </a:p>
          <a:p>
            <a:r>
              <a:rPr lang="en-US" dirty="0">
                <a:latin typeface="Arial" panose="020B0604020202020204" pitchFamily="34" charset="0"/>
                <a:cs typeface="Arial" panose="020B0604020202020204" pitchFamily="34" charset="0"/>
              </a:rPr>
              <a:t>a14 + a13 + a1 + k18 +k2</a:t>
            </a:r>
          </a:p>
          <a:p>
            <a:r>
              <a:rPr lang="en-US" dirty="0">
                <a:latin typeface="Arial" panose="020B0604020202020204" pitchFamily="34" charset="0"/>
                <a:cs typeface="Arial" panose="020B0604020202020204" pitchFamily="34" charset="0"/>
              </a:rPr>
              <a:t>a15 + a14 + a2 + k19 +k3</a:t>
            </a:r>
            <a:endParaRPr lang="nb-NO"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a</a:t>
            </a:r>
            <a:r>
              <a:rPr lang="nb-NO" dirty="0">
                <a:latin typeface="Arial" panose="020B0604020202020204" pitchFamily="34" charset="0"/>
                <a:cs typeface="Arial" panose="020B0604020202020204" pitchFamily="34" charset="0"/>
              </a:rPr>
              <a:t>16</a:t>
            </a:r>
          </a:p>
          <a:p>
            <a:r>
              <a:rPr lang="en-US" dirty="0">
                <a:latin typeface="Arial" panose="020B0604020202020204" pitchFamily="34" charset="0"/>
                <a:cs typeface="Arial" panose="020B0604020202020204" pitchFamily="34" charset="0"/>
              </a:rPr>
              <a:t>a17</a:t>
            </a:r>
          </a:p>
          <a:p>
            <a:r>
              <a:rPr lang="en-US" dirty="0">
                <a:latin typeface="Arial" panose="020B0604020202020204" pitchFamily="34" charset="0"/>
                <a:cs typeface="Arial" panose="020B0604020202020204" pitchFamily="34" charset="0"/>
              </a:rPr>
              <a:t>a18</a:t>
            </a:r>
          </a:p>
          <a:p>
            <a:r>
              <a:rPr lang="en-US" dirty="0">
                <a:latin typeface="Arial" panose="020B0604020202020204" pitchFamily="34" charset="0"/>
                <a:cs typeface="Arial" panose="020B0604020202020204" pitchFamily="34" charset="0"/>
              </a:rPr>
              <a:t>a19</a:t>
            </a:r>
          </a:p>
        </p:txBody>
      </p:sp>
      <p:sp>
        <p:nvSpPr>
          <p:cNvPr id="5" name="Rectangle 5">
            <a:extLst>
              <a:ext uri="{FF2B5EF4-FFF2-40B4-BE49-F238E27FC236}">
                <a16:creationId xmlns:a16="http://schemas.microsoft.com/office/drawing/2014/main" id="{2E2CBD7D-0A9E-4F6D-99D6-222F901B3748}"/>
              </a:ext>
            </a:extLst>
          </p:cNvPr>
          <p:cNvSpPr/>
          <p:nvPr/>
        </p:nvSpPr>
        <p:spPr>
          <a:xfrm>
            <a:off x="6414827" y="2754858"/>
            <a:ext cx="4599991" cy="2308324"/>
          </a:xfrm>
          <a:prstGeom prst="rect">
            <a:avLst/>
          </a:prstGeom>
        </p:spPr>
        <p:txBody>
          <a:bodyPr wrap="square">
            <a:spAutoFit/>
          </a:bodyPr>
          <a:lstStyle/>
          <a:p>
            <a:r>
              <a:rPr lang="en-US" dirty="0">
                <a:latin typeface="Arial" panose="020B0604020202020204" pitchFamily="34" charset="0"/>
                <a:cs typeface="Arial" panose="020B0604020202020204" pitchFamily="34" charset="0"/>
              </a:rPr>
              <a:t>a15 + a3 + a0 + k20 + k4</a:t>
            </a:r>
          </a:p>
          <a:p>
            <a:r>
              <a:rPr lang="en-US" dirty="0">
                <a:latin typeface="Arial" panose="020B0604020202020204" pitchFamily="34" charset="0"/>
                <a:cs typeface="Arial" panose="020B0604020202020204" pitchFamily="34" charset="0"/>
              </a:rPr>
              <a:t>a15 + a12 + a13 + a1 +a0 + k21 + k5</a:t>
            </a:r>
          </a:p>
          <a:p>
            <a:r>
              <a:rPr lang="en-US" dirty="0">
                <a:latin typeface="Arial" panose="020B0604020202020204" pitchFamily="34" charset="0"/>
                <a:cs typeface="Arial" panose="020B0604020202020204" pitchFamily="34" charset="0"/>
              </a:rPr>
              <a:t>a13 + a2 + a1 + k22 + k6</a:t>
            </a:r>
          </a:p>
          <a:p>
            <a:r>
              <a:rPr lang="en-US" dirty="0">
                <a:latin typeface="Arial" panose="020B0604020202020204" pitchFamily="34" charset="0"/>
                <a:cs typeface="Arial" panose="020B0604020202020204" pitchFamily="34" charset="0"/>
              </a:rPr>
              <a:t>a14 + a3 + a2 + k23 + k7</a:t>
            </a:r>
            <a:endParaRPr lang="nb-NO"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a</a:t>
            </a:r>
            <a:r>
              <a:rPr lang="nb-NO" dirty="0">
                <a:latin typeface="Arial" panose="020B0604020202020204" pitchFamily="34" charset="0"/>
                <a:cs typeface="Arial" panose="020B0604020202020204" pitchFamily="34" charset="0"/>
              </a:rPr>
              <a:t>20</a:t>
            </a:r>
          </a:p>
          <a:p>
            <a:r>
              <a:rPr lang="en-US" dirty="0">
                <a:latin typeface="Arial" panose="020B0604020202020204" pitchFamily="34" charset="0"/>
                <a:cs typeface="Arial" panose="020B0604020202020204" pitchFamily="34" charset="0"/>
              </a:rPr>
              <a:t>a21</a:t>
            </a:r>
          </a:p>
          <a:p>
            <a:r>
              <a:rPr lang="en-US" dirty="0">
                <a:latin typeface="Arial" panose="020B0604020202020204" pitchFamily="34" charset="0"/>
                <a:cs typeface="Arial" panose="020B0604020202020204" pitchFamily="34" charset="0"/>
              </a:rPr>
              <a:t>a22</a:t>
            </a:r>
          </a:p>
          <a:p>
            <a:r>
              <a:rPr lang="en-US" dirty="0">
                <a:latin typeface="Arial" panose="020B0604020202020204" pitchFamily="34" charset="0"/>
                <a:cs typeface="Arial" panose="020B0604020202020204" pitchFamily="34" charset="0"/>
              </a:rPr>
              <a:t>a23</a:t>
            </a:r>
          </a:p>
        </p:txBody>
      </p:sp>
      <p:sp>
        <p:nvSpPr>
          <p:cNvPr id="6" name="Plassholder for lysbildenummer 5">
            <a:extLst>
              <a:ext uri="{FF2B5EF4-FFF2-40B4-BE49-F238E27FC236}">
                <a16:creationId xmlns:a16="http://schemas.microsoft.com/office/drawing/2014/main" id="{D7B524B9-6F70-40A4-AB40-20CFF53B75B1}"/>
              </a:ext>
            </a:extLst>
          </p:cNvPr>
          <p:cNvSpPr>
            <a:spLocks noGrp="1"/>
          </p:cNvSpPr>
          <p:nvPr>
            <p:ph type="sldNum" sz="quarter" idx="12"/>
          </p:nvPr>
        </p:nvSpPr>
        <p:spPr/>
        <p:txBody>
          <a:bodyPr/>
          <a:lstStyle/>
          <a:p>
            <a:fld id="{59B60D5B-D119-4F98-A338-F0542F476413}" type="slidenum">
              <a:rPr lang="nb-NO" smtClean="0"/>
              <a:t>12</a:t>
            </a:fld>
            <a:endParaRPr lang="nb-NO"/>
          </a:p>
        </p:txBody>
      </p:sp>
    </p:spTree>
    <p:extLst>
      <p:ext uri="{BB962C8B-B14F-4D97-AF65-F5344CB8AC3E}">
        <p14:creationId xmlns:p14="http://schemas.microsoft.com/office/powerpoint/2010/main" val="195516262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5B36EF6-82A9-4FDD-8532-FFBE6686A058}"/>
              </a:ext>
            </a:extLst>
          </p:cNvPr>
          <p:cNvSpPr>
            <a:spLocks noGrp="1"/>
          </p:cNvSpPr>
          <p:nvPr>
            <p:ph type="title"/>
          </p:nvPr>
        </p:nvSpPr>
        <p:spPr/>
        <p:txBody>
          <a:bodyPr>
            <a:normAutofit/>
          </a:bodyPr>
          <a:lstStyle/>
          <a:p>
            <a:r>
              <a:rPr lang="en-US" sz="2800" dirty="0">
                <a:latin typeface="Calibri bold" panose="020F0702030404030204" pitchFamily="34" charset="0"/>
                <a:cs typeface="Calibri bold" panose="020F0702030404030204" pitchFamily="34" charset="0"/>
              </a:rPr>
              <a:t>The second stage is of algebraic cryptanalysis to solve this system of equations</a:t>
            </a:r>
            <a:endParaRPr lang="nb-NO" sz="2800" dirty="0"/>
          </a:p>
        </p:txBody>
      </p:sp>
      <p:sp>
        <p:nvSpPr>
          <p:cNvPr id="4" name="TextBox 3">
            <a:extLst>
              <a:ext uri="{FF2B5EF4-FFF2-40B4-BE49-F238E27FC236}">
                <a16:creationId xmlns:a16="http://schemas.microsoft.com/office/drawing/2014/main" id="{7DDB1804-3165-44AD-908A-E24D249FB171}"/>
              </a:ext>
            </a:extLst>
          </p:cNvPr>
          <p:cNvSpPr txBox="1"/>
          <p:nvPr/>
        </p:nvSpPr>
        <p:spPr>
          <a:xfrm>
            <a:off x="4144356" y="1533228"/>
            <a:ext cx="3528290" cy="2308324"/>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a15 + a12 + a3 + k16 +k0</a:t>
            </a:r>
          </a:p>
          <a:p>
            <a:r>
              <a:rPr lang="en-US" dirty="0">
                <a:latin typeface="Arial" panose="020B0604020202020204" pitchFamily="34" charset="0"/>
                <a:cs typeface="Arial" panose="020B0604020202020204" pitchFamily="34" charset="0"/>
              </a:rPr>
              <a:t>a15 + a12 + a13 + a0 + k17 +k1</a:t>
            </a:r>
          </a:p>
          <a:p>
            <a:r>
              <a:rPr lang="en-US" dirty="0">
                <a:latin typeface="Arial" panose="020B0604020202020204" pitchFamily="34" charset="0"/>
                <a:cs typeface="Arial" panose="020B0604020202020204" pitchFamily="34" charset="0"/>
              </a:rPr>
              <a:t>a14 + a13 + a1 + k18 +k2</a:t>
            </a:r>
          </a:p>
          <a:p>
            <a:r>
              <a:rPr lang="en-US" dirty="0">
                <a:latin typeface="Arial" panose="020B0604020202020204" pitchFamily="34" charset="0"/>
                <a:cs typeface="Arial" panose="020B0604020202020204" pitchFamily="34" charset="0"/>
              </a:rPr>
              <a:t>a15 + a14 + a2 + k19 +k3</a:t>
            </a:r>
            <a:endParaRPr lang="nb-NO"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a</a:t>
            </a:r>
            <a:r>
              <a:rPr lang="nb-NO" dirty="0">
                <a:latin typeface="Arial" panose="020B0604020202020204" pitchFamily="34" charset="0"/>
                <a:cs typeface="Arial" panose="020B0604020202020204" pitchFamily="34" charset="0"/>
              </a:rPr>
              <a:t>16</a:t>
            </a:r>
          </a:p>
          <a:p>
            <a:r>
              <a:rPr lang="en-US" dirty="0">
                <a:latin typeface="Arial" panose="020B0604020202020204" pitchFamily="34" charset="0"/>
                <a:cs typeface="Arial" panose="020B0604020202020204" pitchFamily="34" charset="0"/>
              </a:rPr>
              <a:t>a17</a:t>
            </a:r>
          </a:p>
          <a:p>
            <a:r>
              <a:rPr lang="en-US" dirty="0">
                <a:latin typeface="Arial" panose="020B0604020202020204" pitchFamily="34" charset="0"/>
                <a:cs typeface="Arial" panose="020B0604020202020204" pitchFamily="34" charset="0"/>
              </a:rPr>
              <a:t>a18</a:t>
            </a:r>
          </a:p>
          <a:p>
            <a:r>
              <a:rPr lang="en-US" dirty="0">
                <a:latin typeface="Arial" panose="020B0604020202020204" pitchFamily="34" charset="0"/>
                <a:cs typeface="Arial" panose="020B0604020202020204" pitchFamily="34" charset="0"/>
              </a:rPr>
              <a:t>a19</a:t>
            </a:r>
          </a:p>
        </p:txBody>
      </p:sp>
      <p:sp>
        <p:nvSpPr>
          <p:cNvPr id="5" name="Rectangle 5">
            <a:extLst>
              <a:ext uri="{FF2B5EF4-FFF2-40B4-BE49-F238E27FC236}">
                <a16:creationId xmlns:a16="http://schemas.microsoft.com/office/drawing/2014/main" id="{2E2CBD7D-0A9E-4F6D-99D6-222F901B3748}"/>
              </a:ext>
            </a:extLst>
          </p:cNvPr>
          <p:cNvSpPr/>
          <p:nvPr/>
        </p:nvSpPr>
        <p:spPr>
          <a:xfrm>
            <a:off x="4144356" y="3841552"/>
            <a:ext cx="4599991" cy="2308324"/>
          </a:xfrm>
          <a:prstGeom prst="rect">
            <a:avLst/>
          </a:prstGeom>
        </p:spPr>
        <p:txBody>
          <a:bodyPr wrap="square">
            <a:spAutoFit/>
          </a:bodyPr>
          <a:lstStyle/>
          <a:p>
            <a:r>
              <a:rPr lang="en-US" dirty="0">
                <a:latin typeface="Arial" panose="020B0604020202020204" pitchFamily="34" charset="0"/>
                <a:cs typeface="Arial" panose="020B0604020202020204" pitchFamily="34" charset="0"/>
              </a:rPr>
              <a:t>a15 + a3 + a0 + k20 + k4</a:t>
            </a:r>
          </a:p>
          <a:p>
            <a:r>
              <a:rPr lang="en-US" dirty="0">
                <a:latin typeface="Arial" panose="020B0604020202020204" pitchFamily="34" charset="0"/>
                <a:cs typeface="Arial" panose="020B0604020202020204" pitchFamily="34" charset="0"/>
              </a:rPr>
              <a:t>a15 + a12 + a13 + a1 +a0 + k21 + k5</a:t>
            </a:r>
          </a:p>
          <a:p>
            <a:r>
              <a:rPr lang="en-US" dirty="0">
                <a:latin typeface="Arial" panose="020B0604020202020204" pitchFamily="34" charset="0"/>
                <a:cs typeface="Arial" panose="020B0604020202020204" pitchFamily="34" charset="0"/>
              </a:rPr>
              <a:t>a13 + a2 + a1 + k22 + k6</a:t>
            </a:r>
          </a:p>
          <a:p>
            <a:r>
              <a:rPr lang="en-US" dirty="0">
                <a:latin typeface="Arial" panose="020B0604020202020204" pitchFamily="34" charset="0"/>
                <a:cs typeface="Arial" panose="020B0604020202020204" pitchFamily="34" charset="0"/>
              </a:rPr>
              <a:t>a14 + a3 + a2 + k23 + k7</a:t>
            </a:r>
            <a:endParaRPr lang="nb-NO"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a</a:t>
            </a:r>
            <a:r>
              <a:rPr lang="nb-NO" dirty="0">
                <a:latin typeface="Arial" panose="020B0604020202020204" pitchFamily="34" charset="0"/>
                <a:cs typeface="Arial" panose="020B0604020202020204" pitchFamily="34" charset="0"/>
              </a:rPr>
              <a:t>20</a:t>
            </a:r>
          </a:p>
          <a:p>
            <a:r>
              <a:rPr lang="en-US" dirty="0">
                <a:latin typeface="Arial" panose="020B0604020202020204" pitchFamily="34" charset="0"/>
                <a:cs typeface="Arial" panose="020B0604020202020204" pitchFamily="34" charset="0"/>
              </a:rPr>
              <a:t>a21</a:t>
            </a:r>
          </a:p>
          <a:p>
            <a:r>
              <a:rPr lang="en-US" dirty="0">
                <a:latin typeface="Arial" panose="020B0604020202020204" pitchFamily="34" charset="0"/>
                <a:cs typeface="Arial" panose="020B0604020202020204" pitchFamily="34" charset="0"/>
              </a:rPr>
              <a:t>a22</a:t>
            </a:r>
          </a:p>
          <a:p>
            <a:r>
              <a:rPr lang="en-US" dirty="0">
                <a:latin typeface="Arial" panose="020B0604020202020204" pitchFamily="34" charset="0"/>
                <a:cs typeface="Arial" panose="020B0604020202020204" pitchFamily="34" charset="0"/>
              </a:rPr>
              <a:t>a23</a:t>
            </a:r>
          </a:p>
        </p:txBody>
      </p:sp>
      <p:sp>
        <p:nvSpPr>
          <p:cNvPr id="6" name="Plassholder for lysbildenummer 5">
            <a:extLst>
              <a:ext uri="{FF2B5EF4-FFF2-40B4-BE49-F238E27FC236}">
                <a16:creationId xmlns:a16="http://schemas.microsoft.com/office/drawing/2014/main" id="{3132A770-88A5-4131-9080-A341E925FD8B}"/>
              </a:ext>
            </a:extLst>
          </p:cNvPr>
          <p:cNvSpPr>
            <a:spLocks noGrp="1"/>
          </p:cNvSpPr>
          <p:nvPr>
            <p:ph type="sldNum" sz="quarter" idx="12"/>
          </p:nvPr>
        </p:nvSpPr>
        <p:spPr/>
        <p:txBody>
          <a:bodyPr/>
          <a:lstStyle/>
          <a:p>
            <a:fld id="{59B60D5B-D119-4F98-A338-F0542F476413}" type="slidenum">
              <a:rPr lang="nb-NO" smtClean="0"/>
              <a:t>13</a:t>
            </a:fld>
            <a:endParaRPr lang="nb-NO"/>
          </a:p>
        </p:txBody>
      </p:sp>
    </p:spTree>
    <p:extLst>
      <p:ext uri="{BB962C8B-B14F-4D97-AF65-F5344CB8AC3E}">
        <p14:creationId xmlns:p14="http://schemas.microsoft.com/office/powerpoint/2010/main" val="326692581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5B36EF6-82A9-4FDD-8532-FFBE6686A058}"/>
              </a:ext>
            </a:extLst>
          </p:cNvPr>
          <p:cNvSpPr>
            <a:spLocks noGrp="1"/>
          </p:cNvSpPr>
          <p:nvPr>
            <p:ph type="title"/>
          </p:nvPr>
        </p:nvSpPr>
        <p:spPr>
          <a:xfrm>
            <a:off x="838200" y="365125"/>
            <a:ext cx="10515600" cy="1325563"/>
          </a:xfrm>
        </p:spPr>
        <p:txBody>
          <a:bodyPr>
            <a:normAutofit/>
          </a:bodyPr>
          <a:lstStyle/>
          <a:p>
            <a:r>
              <a:rPr lang="en-US" sz="2800" dirty="0">
                <a:latin typeface="Calibri bold" panose="020F0702030404030204" pitchFamily="34" charset="0"/>
                <a:cs typeface="Calibri bold" panose="020F0702030404030204" pitchFamily="34" charset="0"/>
              </a:rPr>
              <a:t>In order to preserve the solution space, each vector in the first shard’s RHS must be combined with each vector in the second’s RHS</a:t>
            </a:r>
            <a:endParaRPr lang="nb-NO" sz="2800" dirty="0"/>
          </a:p>
        </p:txBody>
      </p:sp>
      <p:sp>
        <p:nvSpPr>
          <p:cNvPr id="6" name="TextBox 12">
            <a:extLst>
              <a:ext uri="{FF2B5EF4-FFF2-40B4-BE49-F238E27FC236}">
                <a16:creationId xmlns:a16="http://schemas.microsoft.com/office/drawing/2014/main" id="{39E9E303-4458-44F3-9A17-061658BE0EFE}"/>
              </a:ext>
            </a:extLst>
          </p:cNvPr>
          <p:cNvSpPr txBox="1"/>
          <p:nvPr/>
        </p:nvSpPr>
        <p:spPr>
          <a:xfrm>
            <a:off x="1209878" y="1685800"/>
            <a:ext cx="3280608" cy="2308324"/>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0 1 0 1 0 1 0 1  0 1 0 1 0 1 0 1</a:t>
            </a:r>
          </a:p>
          <a:p>
            <a:r>
              <a:rPr lang="en-US" dirty="0">
                <a:latin typeface="Arial" panose="020B0604020202020204" pitchFamily="34" charset="0"/>
                <a:cs typeface="Arial" panose="020B0604020202020204" pitchFamily="34" charset="0"/>
              </a:rPr>
              <a:t>0 0 1 1 0 0 1 1  0 0 1 1 0 0 1 1</a:t>
            </a:r>
          </a:p>
          <a:p>
            <a:r>
              <a:rPr lang="en-US" dirty="0">
                <a:latin typeface="Arial" panose="020B0604020202020204" pitchFamily="34" charset="0"/>
                <a:cs typeface="Arial" panose="020B0604020202020204" pitchFamily="34" charset="0"/>
              </a:rPr>
              <a:t>0 0 0 0 1 1 1 1  0 0 0 0 1 1 1 1</a:t>
            </a:r>
          </a:p>
          <a:p>
            <a:r>
              <a:rPr lang="en-US" dirty="0">
                <a:latin typeface="Arial" panose="020B0604020202020204" pitchFamily="34" charset="0"/>
                <a:cs typeface="Arial" panose="020B0604020202020204" pitchFamily="34" charset="0"/>
              </a:rPr>
              <a:t>0 0 0 0 0 0 0 0  1 1 1 1 1 1 1 1</a:t>
            </a:r>
          </a:p>
          <a:p>
            <a:r>
              <a:rPr lang="en-US" dirty="0">
                <a:latin typeface="Arial" panose="020B0604020202020204" pitchFamily="34" charset="0"/>
                <a:cs typeface="Arial" panose="020B0604020202020204" pitchFamily="34" charset="0"/>
              </a:rPr>
              <a:t>0 1 0 0 0 1 0 1  1 1 1 1 0 0 0 1</a:t>
            </a:r>
          </a:p>
          <a:p>
            <a:r>
              <a:rPr lang="en-US" dirty="0">
                <a:latin typeface="Arial" panose="020B0604020202020204" pitchFamily="34" charset="0"/>
                <a:cs typeface="Arial" panose="020B0604020202020204" pitchFamily="34" charset="0"/>
              </a:rPr>
              <a:t>1 0 1 1 0 1 1 0  0 1 1 1 0 0 0 0</a:t>
            </a:r>
          </a:p>
          <a:p>
            <a:r>
              <a:rPr lang="en-US" dirty="0">
                <a:latin typeface="Arial" panose="020B0604020202020204" pitchFamily="34" charset="0"/>
                <a:cs typeface="Arial" panose="020B0604020202020204" pitchFamily="34" charset="0"/>
              </a:rPr>
              <a:t>1 1 0 0 1 1 1 1  0 0 1 0 1 0 0 0</a:t>
            </a:r>
          </a:p>
          <a:p>
            <a:r>
              <a:rPr lang="en-US" dirty="0">
                <a:latin typeface="Arial" panose="020B0604020202020204" pitchFamily="34" charset="0"/>
                <a:cs typeface="Arial" panose="020B0604020202020204" pitchFamily="34" charset="0"/>
              </a:rPr>
              <a:t>0 1 1 0 0 0 1 0  1 1 1 0 1 1 0 0 </a:t>
            </a:r>
          </a:p>
        </p:txBody>
      </p:sp>
      <p:sp>
        <p:nvSpPr>
          <p:cNvPr id="7" name="TextBox 14">
            <a:extLst>
              <a:ext uri="{FF2B5EF4-FFF2-40B4-BE49-F238E27FC236}">
                <a16:creationId xmlns:a16="http://schemas.microsoft.com/office/drawing/2014/main" id="{011CD4BA-3CEE-417A-B53B-6EAB7EEA9BA6}"/>
              </a:ext>
            </a:extLst>
          </p:cNvPr>
          <p:cNvSpPr txBox="1"/>
          <p:nvPr/>
        </p:nvSpPr>
        <p:spPr>
          <a:xfrm>
            <a:off x="1209879" y="4307635"/>
            <a:ext cx="3280608" cy="2308324"/>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0 1 0 1 0 1 0 1  0 1 0 1 0 1 0 1</a:t>
            </a:r>
          </a:p>
          <a:p>
            <a:r>
              <a:rPr lang="en-US" dirty="0">
                <a:latin typeface="Arial" panose="020B0604020202020204" pitchFamily="34" charset="0"/>
                <a:cs typeface="Arial" panose="020B0604020202020204" pitchFamily="34" charset="0"/>
              </a:rPr>
              <a:t>0 0 1 1 0 0 1 1  0 0 1 1 0 0 1 1</a:t>
            </a:r>
          </a:p>
          <a:p>
            <a:r>
              <a:rPr lang="en-US" dirty="0">
                <a:latin typeface="Arial" panose="020B0604020202020204" pitchFamily="34" charset="0"/>
                <a:cs typeface="Arial" panose="020B0604020202020204" pitchFamily="34" charset="0"/>
              </a:rPr>
              <a:t>0 0 0 0 1 1 1 1  0 0 0 0 1 1 1 1</a:t>
            </a:r>
          </a:p>
          <a:p>
            <a:r>
              <a:rPr lang="en-US" dirty="0">
                <a:latin typeface="Arial" panose="020B0604020202020204" pitchFamily="34" charset="0"/>
                <a:cs typeface="Arial" panose="020B0604020202020204" pitchFamily="34" charset="0"/>
              </a:rPr>
              <a:t>0 0 0 0 0 0 0 0  1 1 1 1 1 1 1 1</a:t>
            </a:r>
          </a:p>
          <a:p>
            <a:r>
              <a:rPr lang="en-US" dirty="0">
                <a:latin typeface="Arial" panose="020B0604020202020204" pitchFamily="34" charset="0"/>
                <a:cs typeface="Arial" panose="020B0604020202020204" pitchFamily="34" charset="0"/>
              </a:rPr>
              <a:t>0 1 0 0 0 1 0 1  1 1 1 1 0 0 0 1</a:t>
            </a:r>
          </a:p>
          <a:p>
            <a:r>
              <a:rPr lang="en-US" dirty="0">
                <a:latin typeface="Arial" panose="020B0604020202020204" pitchFamily="34" charset="0"/>
                <a:cs typeface="Arial" panose="020B0604020202020204" pitchFamily="34" charset="0"/>
              </a:rPr>
              <a:t>1 0 1 1 0 1 1 0  0 1 1 1 0 0 0 0</a:t>
            </a:r>
          </a:p>
          <a:p>
            <a:r>
              <a:rPr lang="en-US" dirty="0">
                <a:latin typeface="Arial" panose="020B0604020202020204" pitchFamily="34" charset="0"/>
                <a:cs typeface="Arial" panose="020B0604020202020204" pitchFamily="34" charset="0"/>
              </a:rPr>
              <a:t>1 1 0 0 1 1 1 1  0 0 1 0 1 0 0 0</a:t>
            </a:r>
          </a:p>
          <a:p>
            <a:r>
              <a:rPr lang="en-US" dirty="0">
                <a:latin typeface="Arial" panose="020B0604020202020204" pitchFamily="34" charset="0"/>
                <a:cs typeface="Arial" panose="020B0604020202020204" pitchFamily="34" charset="0"/>
              </a:rPr>
              <a:t>0 1 1 0 0 0 1 0  1 1 1 0 1 1 0 0</a:t>
            </a:r>
          </a:p>
        </p:txBody>
      </p:sp>
      <p:sp>
        <p:nvSpPr>
          <p:cNvPr id="8" name="Rectangle 15">
            <a:extLst>
              <a:ext uri="{FF2B5EF4-FFF2-40B4-BE49-F238E27FC236}">
                <a16:creationId xmlns:a16="http://schemas.microsoft.com/office/drawing/2014/main" id="{CACC3E36-FD60-47E9-9E4D-A26469F19DA0}"/>
              </a:ext>
            </a:extLst>
          </p:cNvPr>
          <p:cNvSpPr/>
          <p:nvPr/>
        </p:nvSpPr>
        <p:spPr>
          <a:xfrm>
            <a:off x="1252762" y="1729084"/>
            <a:ext cx="232414" cy="2222584"/>
          </a:xfrm>
          <a:prstGeom prst="rect">
            <a:avLst/>
          </a:prstGeom>
          <a:noFill/>
          <a:ln w="28575">
            <a:solidFill>
              <a:srgbClr val="3EE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cxnSp>
        <p:nvCxnSpPr>
          <p:cNvPr id="9" name="Straight Arrow Connector 17">
            <a:extLst>
              <a:ext uri="{FF2B5EF4-FFF2-40B4-BE49-F238E27FC236}">
                <a16:creationId xmlns:a16="http://schemas.microsoft.com/office/drawing/2014/main" id="{F3864334-0B2A-4D4D-8A91-57C97E10EB89}"/>
              </a:ext>
            </a:extLst>
          </p:cNvPr>
          <p:cNvCxnSpPr>
            <a:cxnSpLocks/>
            <a:stCxn id="8" idx="2"/>
          </p:cNvCxnSpPr>
          <p:nvPr/>
        </p:nvCxnSpPr>
        <p:spPr>
          <a:xfrm>
            <a:off x="1368969" y="3951668"/>
            <a:ext cx="0" cy="3390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19">
            <a:extLst>
              <a:ext uri="{FF2B5EF4-FFF2-40B4-BE49-F238E27FC236}">
                <a16:creationId xmlns:a16="http://schemas.microsoft.com/office/drawing/2014/main" id="{26856FAC-44C6-4A74-8814-D1348DE3DF39}"/>
              </a:ext>
            </a:extLst>
          </p:cNvPr>
          <p:cNvCxnSpPr>
            <a:cxnSpLocks/>
            <a:stCxn id="8" idx="2"/>
          </p:cNvCxnSpPr>
          <p:nvPr/>
        </p:nvCxnSpPr>
        <p:spPr>
          <a:xfrm>
            <a:off x="1368969" y="3951668"/>
            <a:ext cx="158173" cy="3654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20">
            <a:extLst>
              <a:ext uri="{FF2B5EF4-FFF2-40B4-BE49-F238E27FC236}">
                <a16:creationId xmlns:a16="http://schemas.microsoft.com/office/drawing/2014/main" id="{993401B6-7AEA-4275-8922-7EBE9BBA570C}"/>
              </a:ext>
            </a:extLst>
          </p:cNvPr>
          <p:cNvCxnSpPr>
            <a:cxnSpLocks/>
          </p:cNvCxnSpPr>
          <p:nvPr/>
        </p:nvCxnSpPr>
        <p:spPr>
          <a:xfrm>
            <a:off x="1368970" y="3994124"/>
            <a:ext cx="339503" cy="3229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22">
            <a:extLst>
              <a:ext uri="{FF2B5EF4-FFF2-40B4-BE49-F238E27FC236}">
                <a16:creationId xmlns:a16="http://schemas.microsoft.com/office/drawing/2014/main" id="{116872B3-F445-452D-A3CB-0CC34BE9A255}"/>
              </a:ext>
            </a:extLst>
          </p:cNvPr>
          <p:cNvCxnSpPr>
            <a:cxnSpLocks/>
            <a:stCxn id="8" idx="2"/>
          </p:cNvCxnSpPr>
          <p:nvPr/>
        </p:nvCxnSpPr>
        <p:spPr>
          <a:xfrm>
            <a:off x="1368969" y="3951668"/>
            <a:ext cx="695556" cy="3654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24">
            <a:extLst>
              <a:ext uri="{FF2B5EF4-FFF2-40B4-BE49-F238E27FC236}">
                <a16:creationId xmlns:a16="http://schemas.microsoft.com/office/drawing/2014/main" id="{8FE17AFC-5772-4D9A-8D0C-4A6064F56D46}"/>
              </a:ext>
            </a:extLst>
          </p:cNvPr>
          <p:cNvCxnSpPr>
            <a:cxnSpLocks/>
            <a:stCxn id="8" idx="2"/>
          </p:cNvCxnSpPr>
          <p:nvPr/>
        </p:nvCxnSpPr>
        <p:spPr>
          <a:xfrm>
            <a:off x="1368969" y="3951668"/>
            <a:ext cx="1555272" cy="4281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30">
            <a:extLst>
              <a:ext uri="{FF2B5EF4-FFF2-40B4-BE49-F238E27FC236}">
                <a16:creationId xmlns:a16="http://schemas.microsoft.com/office/drawing/2014/main" id="{91B959B7-E0BA-47B0-947D-67B399EEEDDA}"/>
              </a:ext>
            </a:extLst>
          </p:cNvPr>
          <p:cNvCxnSpPr>
            <a:cxnSpLocks/>
            <a:stCxn id="8" idx="2"/>
          </p:cNvCxnSpPr>
          <p:nvPr/>
        </p:nvCxnSpPr>
        <p:spPr>
          <a:xfrm>
            <a:off x="1368969" y="3951668"/>
            <a:ext cx="1705382" cy="4078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34">
            <a:extLst>
              <a:ext uri="{FF2B5EF4-FFF2-40B4-BE49-F238E27FC236}">
                <a16:creationId xmlns:a16="http://schemas.microsoft.com/office/drawing/2014/main" id="{EEE39519-4CB2-44BA-A09C-8CC9028FF073}"/>
              </a:ext>
            </a:extLst>
          </p:cNvPr>
          <p:cNvCxnSpPr>
            <a:cxnSpLocks/>
            <a:stCxn id="8" idx="2"/>
          </p:cNvCxnSpPr>
          <p:nvPr/>
        </p:nvCxnSpPr>
        <p:spPr>
          <a:xfrm>
            <a:off x="1368969" y="3951668"/>
            <a:ext cx="2866207" cy="4492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3">
            <a:extLst>
              <a:ext uri="{FF2B5EF4-FFF2-40B4-BE49-F238E27FC236}">
                <a16:creationId xmlns:a16="http://schemas.microsoft.com/office/drawing/2014/main" id="{7E132CC7-65EB-4B0C-BB8D-2BD34171641E}"/>
              </a:ext>
            </a:extLst>
          </p:cNvPr>
          <p:cNvCxnSpPr>
            <a:cxnSpLocks/>
            <a:stCxn id="8" idx="2"/>
          </p:cNvCxnSpPr>
          <p:nvPr/>
        </p:nvCxnSpPr>
        <p:spPr>
          <a:xfrm>
            <a:off x="1368969" y="3951668"/>
            <a:ext cx="533655" cy="3654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F2EA5D26-4C1F-4A19-BF63-CAE9E281A39E}"/>
              </a:ext>
            </a:extLst>
          </p:cNvPr>
          <p:cNvCxnSpPr>
            <a:cxnSpLocks/>
            <a:stCxn id="8" idx="2"/>
          </p:cNvCxnSpPr>
          <p:nvPr/>
        </p:nvCxnSpPr>
        <p:spPr>
          <a:xfrm>
            <a:off x="1368969" y="3951668"/>
            <a:ext cx="920791" cy="3654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8">
            <a:extLst>
              <a:ext uri="{FF2B5EF4-FFF2-40B4-BE49-F238E27FC236}">
                <a16:creationId xmlns:a16="http://schemas.microsoft.com/office/drawing/2014/main" id="{B9D9AE89-B309-4403-AF74-BC9BA75EB1AA}"/>
              </a:ext>
            </a:extLst>
          </p:cNvPr>
          <p:cNvCxnSpPr>
            <a:cxnSpLocks/>
            <a:stCxn id="8" idx="2"/>
          </p:cNvCxnSpPr>
          <p:nvPr/>
        </p:nvCxnSpPr>
        <p:spPr>
          <a:xfrm>
            <a:off x="1368969" y="3951668"/>
            <a:ext cx="1097162" cy="3654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23">
            <a:extLst>
              <a:ext uri="{FF2B5EF4-FFF2-40B4-BE49-F238E27FC236}">
                <a16:creationId xmlns:a16="http://schemas.microsoft.com/office/drawing/2014/main" id="{F9F1775D-C6E2-4DA5-BDEE-91D35AB89992}"/>
              </a:ext>
            </a:extLst>
          </p:cNvPr>
          <p:cNvCxnSpPr>
            <a:cxnSpLocks/>
            <a:stCxn id="8" idx="2"/>
          </p:cNvCxnSpPr>
          <p:nvPr/>
        </p:nvCxnSpPr>
        <p:spPr>
          <a:xfrm>
            <a:off x="1368969" y="3951668"/>
            <a:ext cx="1297720" cy="3867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69">
            <a:extLst>
              <a:ext uri="{FF2B5EF4-FFF2-40B4-BE49-F238E27FC236}">
                <a16:creationId xmlns:a16="http://schemas.microsoft.com/office/drawing/2014/main" id="{00A60327-5CE7-47AC-99D4-5BF7BD6A3E45}"/>
              </a:ext>
            </a:extLst>
          </p:cNvPr>
          <p:cNvCxnSpPr>
            <a:cxnSpLocks/>
            <a:stCxn id="8" idx="2"/>
          </p:cNvCxnSpPr>
          <p:nvPr/>
        </p:nvCxnSpPr>
        <p:spPr>
          <a:xfrm>
            <a:off x="1368969" y="3951668"/>
            <a:ext cx="2615134" cy="4595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76">
            <a:extLst>
              <a:ext uri="{FF2B5EF4-FFF2-40B4-BE49-F238E27FC236}">
                <a16:creationId xmlns:a16="http://schemas.microsoft.com/office/drawing/2014/main" id="{E7942E2A-732D-4FF1-AB55-1461864AB9E6}"/>
              </a:ext>
            </a:extLst>
          </p:cNvPr>
          <p:cNvCxnSpPr>
            <a:cxnSpLocks/>
          </p:cNvCxnSpPr>
          <p:nvPr/>
        </p:nvCxnSpPr>
        <p:spPr>
          <a:xfrm>
            <a:off x="1415637" y="3972802"/>
            <a:ext cx="1817804" cy="4036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79">
            <a:extLst>
              <a:ext uri="{FF2B5EF4-FFF2-40B4-BE49-F238E27FC236}">
                <a16:creationId xmlns:a16="http://schemas.microsoft.com/office/drawing/2014/main" id="{15363062-AD0B-4826-AE38-5A07E15573E1}"/>
              </a:ext>
            </a:extLst>
          </p:cNvPr>
          <p:cNvCxnSpPr>
            <a:cxnSpLocks/>
            <a:stCxn id="8" idx="2"/>
          </p:cNvCxnSpPr>
          <p:nvPr/>
        </p:nvCxnSpPr>
        <p:spPr>
          <a:xfrm>
            <a:off x="1368969" y="3951668"/>
            <a:ext cx="2131300" cy="4417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82">
            <a:extLst>
              <a:ext uri="{FF2B5EF4-FFF2-40B4-BE49-F238E27FC236}">
                <a16:creationId xmlns:a16="http://schemas.microsoft.com/office/drawing/2014/main" id="{DD94721C-82A0-4638-8DC1-53EA5CA81D54}"/>
              </a:ext>
            </a:extLst>
          </p:cNvPr>
          <p:cNvCxnSpPr>
            <a:cxnSpLocks/>
          </p:cNvCxnSpPr>
          <p:nvPr/>
        </p:nvCxnSpPr>
        <p:spPr>
          <a:xfrm>
            <a:off x="1397236" y="3969483"/>
            <a:ext cx="2262123" cy="4314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85">
            <a:extLst>
              <a:ext uri="{FF2B5EF4-FFF2-40B4-BE49-F238E27FC236}">
                <a16:creationId xmlns:a16="http://schemas.microsoft.com/office/drawing/2014/main" id="{C400FF8E-AC18-4205-B762-360DCB87F95C}"/>
              </a:ext>
            </a:extLst>
          </p:cNvPr>
          <p:cNvCxnSpPr>
            <a:cxnSpLocks/>
          </p:cNvCxnSpPr>
          <p:nvPr/>
        </p:nvCxnSpPr>
        <p:spPr>
          <a:xfrm>
            <a:off x="1368968" y="3990805"/>
            <a:ext cx="2445387" cy="3856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6" name="Content Placeholder 7" descr="A close up of a map&#10;&#10;Description generated with high confidence">
            <a:extLst>
              <a:ext uri="{FF2B5EF4-FFF2-40B4-BE49-F238E27FC236}">
                <a16:creationId xmlns:a16="http://schemas.microsoft.com/office/drawing/2014/main" id="{99D18540-142F-42F2-A0F4-279E0A3A779A}"/>
              </a:ext>
            </a:extLst>
          </p:cNvPr>
          <p:cNvPicPr>
            <a:picLocks noGrp="1" noChangeAspect="1"/>
          </p:cNvPicPr>
          <p:nvPr>
            <p:ph idx="1"/>
          </p:nvPr>
        </p:nvPicPr>
        <p:blipFill>
          <a:blip r:embed="rId3"/>
          <a:stretch>
            <a:fillRect/>
          </a:stretch>
        </p:blipFill>
        <p:spPr>
          <a:xfrm>
            <a:off x="5183619" y="1685799"/>
            <a:ext cx="6050875" cy="4928315"/>
          </a:xfrm>
        </p:spPr>
      </p:pic>
      <p:sp>
        <p:nvSpPr>
          <p:cNvPr id="27" name="Plassholder for lysbildenummer 26">
            <a:extLst>
              <a:ext uri="{FF2B5EF4-FFF2-40B4-BE49-F238E27FC236}">
                <a16:creationId xmlns:a16="http://schemas.microsoft.com/office/drawing/2014/main" id="{F79BCEFF-6963-4B31-B142-8D1054FBB04D}"/>
              </a:ext>
            </a:extLst>
          </p:cNvPr>
          <p:cNvSpPr>
            <a:spLocks noGrp="1"/>
          </p:cNvSpPr>
          <p:nvPr>
            <p:ph type="sldNum" sz="quarter" idx="12"/>
          </p:nvPr>
        </p:nvSpPr>
        <p:spPr/>
        <p:txBody>
          <a:bodyPr/>
          <a:lstStyle/>
          <a:p>
            <a:fld id="{59B60D5B-D119-4F98-A338-F0542F476413}" type="slidenum">
              <a:rPr lang="nb-NO" smtClean="0"/>
              <a:t>14</a:t>
            </a:fld>
            <a:endParaRPr lang="nb-NO"/>
          </a:p>
        </p:txBody>
      </p:sp>
    </p:spTree>
    <p:extLst>
      <p:ext uri="{BB962C8B-B14F-4D97-AF65-F5344CB8AC3E}">
        <p14:creationId xmlns:p14="http://schemas.microsoft.com/office/powerpoint/2010/main" val="21733070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500"/>
                                        <p:tgtEl>
                                          <p:spTgt spid="16"/>
                                        </p:tgtEl>
                                      </p:cBhvr>
                                    </p:animEffect>
                                  </p:childTnLst>
                                </p:cTn>
                              </p:par>
                              <p:par>
                                <p:cTn id="14" presetID="10" presetClass="entr" presetSubtype="0" fill="hold" nodeType="with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500"/>
                                        <p:tgtEl>
                                          <p:spTgt spid="17"/>
                                        </p:tgtEl>
                                      </p:cBhvr>
                                    </p:animEffect>
                                  </p:childTnLst>
                                </p:cTn>
                              </p:par>
                              <p:par>
                                <p:cTn id="17" presetID="10" presetClass="entr" presetSubtype="0" fill="hold" nodeType="with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500"/>
                                        <p:tgtEl>
                                          <p:spTgt spid="18"/>
                                        </p:tgtEl>
                                      </p:cBhvr>
                                    </p:animEffect>
                                  </p:childTnLst>
                                </p:cTn>
                              </p:par>
                              <p:par>
                                <p:cTn id="20" presetID="10" presetClass="entr" presetSubtype="0" fill="hold" nodeType="with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500"/>
                                        <p:tgtEl>
                                          <p:spTgt spid="19"/>
                                        </p:tgtEl>
                                      </p:cBhvr>
                                    </p:animEffect>
                                  </p:childTnLst>
                                </p:cTn>
                              </p:par>
                              <p:par>
                                <p:cTn id="23" presetID="10"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500"/>
                                        <p:tgtEl>
                                          <p:spTgt spid="20"/>
                                        </p:tgtEl>
                                      </p:cBhvr>
                                    </p:animEffect>
                                  </p:childTnLst>
                                </p:cTn>
                              </p:par>
                              <p:par>
                                <p:cTn id="26" presetID="10" presetClass="entr" presetSubtype="0" fill="hold" nodeType="with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fade">
                                      <p:cBhvr>
                                        <p:cTn id="28" dur="500"/>
                                        <p:tgtEl>
                                          <p:spTgt spid="21"/>
                                        </p:tgtEl>
                                      </p:cBhvr>
                                    </p:animEffect>
                                  </p:childTnLst>
                                </p:cTn>
                              </p:par>
                              <p:par>
                                <p:cTn id="29" presetID="10" presetClass="entr" presetSubtype="0" fill="hold" nodeType="with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fade">
                                      <p:cBhvr>
                                        <p:cTn id="31" dur="500"/>
                                        <p:tgtEl>
                                          <p:spTgt spid="22"/>
                                        </p:tgtEl>
                                      </p:cBhvr>
                                    </p:animEffect>
                                  </p:childTnLst>
                                </p:cTn>
                              </p:par>
                              <p:par>
                                <p:cTn id="32" presetID="10" presetClass="entr" presetSubtype="0" fill="hold" nodeType="with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fade">
                                      <p:cBhvr>
                                        <p:cTn id="34" dur="500"/>
                                        <p:tgtEl>
                                          <p:spTgt spid="23"/>
                                        </p:tgtEl>
                                      </p:cBhvr>
                                    </p:animEffect>
                                  </p:childTnLst>
                                </p:cTn>
                              </p:par>
                              <p:par>
                                <p:cTn id="35" presetID="10" presetClass="entr" presetSubtype="0" fill="hold" nodeType="with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fade">
                                      <p:cBhvr>
                                        <p:cTn id="37" dur="500"/>
                                        <p:tgtEl>
                                          <p:spTgt spid="24"/>
                                        </p:tgtEl>
                                      </p:cBhvr>
                                    </p:animEffect>
                                  </p:childTnLst>
                                </p:cTn>
                              </p:par>
                              <p:par>
                                <p:cTn id="38" presetID="10" presetClass="entr" presetSubtype="0" fill="hold" nodeType="with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500"/>
                                        <p:tgtEl>
                                          <p:spTgt spid="10"/>
                                        </p:tgtEl>
                                      </p:cBhvr>
                                    </p:animEffect>
                                  </p:childTnLst>
                                </p:cTn>
                              </p:par>
                              <p:par>
                                <p:cTn id="41" presetID="10" presetClass="entr" presetSubtype="0" fill="hold" nodeType="with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fade">
                                      <p:cBhvr>
                                        <p:cTn id="43" dur="500"/>
                                        <p:tgtEl>
                                          <p:spTgt spid="11"/>
                                        </p:tgtEl>
                                      </p:cBhvr>
                                    </p:animEffect>
                                  </p:childTnLst>
                                </p:cTn>
                              </p:par>
                              <p:par>
                                <p:cTn id="44" presetID="10" presetClass="entr" presetSubtype="0" fill="hold" nodeType="with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500"/>
                                        <p:tgtEl>
                                          <p:spTgt spid="12"/>
                                        </p:tgtEl>
                                      </p:cBhvr>
                                    </p:animEffect>
                                  </p:childTnLst>
                                </p:cTn>
                              </p:par>
                              <p:par>
                                <p:cTn id="47" presetID="10" presetClass="entr" presetSubtype="0" fill="hold" nodeType="with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500"/>
                                        <p:tgtEl>
                                          <p:spTgt spid="13"/>
                                        </p:tgtEl>
                                      </p:cBhvr>
                                    </p:animEffect>
                                  </p:childTnLst>
                                </p:cTn>
                              </p:par>
                              <p:par>
                                <p:cTn id="50" presetID="10" presetClass="entr" presetSubtype="0" fill="hold" nodeType="with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fade">
                                      <p:cBhvr>
                                        <p:cTn id="52" dur="500"/>
                                        <p:tgtEl>
                                          <p:spTgt spid="14"/>
                                        </p:tgtEl>
                                      </p:cBhvr>
                                    </p:animEffect>
                                  </p:childTnLst>
                                </p:cTn>
                              </p:par>
                              <p:par>
                                <p:cTn id="53" presetID="10" presetClass="entr" presetSubtype="0" fill="hold" nodeType="withEffect">
                                  <p:stCondLst>
                                    <p:cond delay="0"/>
                                  </p:stCondLst>
                                  <p:childTnLst>
                                    <p:set>
                                      <p:cBhvr>
                                        <p:cTn id="54" dur="1" fill="hold">
                                          <p:stCondLst>
                                            <p:cond delay="0"/>
                                          </p:stCondLst>
                                        </p:cTn>
                                        <p:tgtEl>
                                          <p:spTgt spid="15"/>
                                        </p:tgtEl>
                                        <p:attrNameLst>
                                          <p:attrName>style.visibility</p:attrName>
                                        </p:attrNameLst>
                                      </p:cBhvr>
                                      <p:to>
                                        <p:strVal val="visible"/>
                                      </p:to>
                                    </p:set>
                                    <p:animEffect transition="in" filter="fade">
                                      <p:cBhvr>
                                        <p:cTn id="55" dur="500"/>
                                        <p:tgtEl>
                                          <p:spTgt spid="15"/>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26"/>
                                        </p:tgtEl>
                                        <p:attrNameLst>
                                          <p:attrName>style.visibility</p:attrName>
                                        </p:attrNameLst>
                                      </p:cBhvr>
                                      <p:to>
                                        <p:strVal val="visible"/>
                                      </p:to>
                                    </p:set>
                                    <p:animEffect transition="in" filter="fade">
                                      <p:cBhvr>
                                        <p:cTn id="60"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C8A1716-D2D2-4D55-B05B-948E630901A6}"/>
              </a:ext>
            </a:extLst>
          </p:cNvPr>
          <p:cNvSpPr>
            <a:spLocks noGrp="1"/>
          </p:cNvSpPr>
          <p:nvPr>
            <p:ph type="title"/>
          </p:nvPr>
        </p:nvSpPr>
        <p:spPr/>
        <p:txBody>
          <a:bodyPr>
            <a:normAutofit/>
          </a:bodyPr>
          <a:lstStyle/>
          <a:p>
            <a:r>
              <a:rPr lang="en-US" sz="2800" dirty="0">
                <a:latin typeface="Calibri bold" panose="020F0702030404030204" pitchFamily="34" charset="0"/>
                <a:cs typeface="Calibri bold" panose="020F0702030404030204" pitchFamily="34" charset="0"/>
              </a:rPr>
              <a:t>Finding the solution to the system as a whole then becomes an iterative process of gluing and resolving linear dependencies</a:t>
            </a:r>
            <a:endParaRPr lang="nb-NO" sz="2800" dirty="0">
              <a:latin typeface="Calibri bold" panose="020F0702030404030204" pitchFamily="34" charset="0"/>
              <a:cs typeface="Calibri bold" panose="020F0702030404030204" pitchFamily="34" charset="0"/>
            </a:endParaRPr>
          </a:p>
        </p:txBody>
      </p:sp>
      <mc:AlternateContent xmlns:mc="http://schemas.openxmlformats.org/markup-compatibility/2006">
        <mc:Choice xmlns:a14="http://schemas.microsoft.com/office/drawing/2010/main" Requires="a14">
          <p:sp>
            <p:nvSpPr>
              <p:cNvPr id="3" name="Plassholder for innhold 2">
                <a:extLst>
                  <a:ext uri="{FF2B5EF4-FFF2-40B4-BE49-F238E27FC236}">
                    <a16:creationId xmlns:a16="http://schemas.microsoft.com/office/drawing/2014/main" id="{C787CCC1-A308-4726-9F98-612DA3FA652B}"/>
                  </a:ext>
                </a:extLst>
              </p:cNvPr>
              <p:cNvSpPr>
                <a:spLocks noGrp="1"/>
              </p:cNvSpPr>
              <p:nvPr>
                <p:ph idx="1"/>
              </p:nvPr>
            </p:nvSpPr>
            <p:spPr/>
            <p:txBody>
              <a:bodyPr/>
              <a:lstStyle/>
              <a:p>
                <a:r>
                  <a:rPr lang="en-US" dirty="0"/>
                  <a:t>Remember, all the normal Linear Algebra operations are available</a:t>
                </a:r>
              </a:p>
              <a:p>
                <a:r>
                  <a:rPr lang="en-US" dirty="0"/>
                  <a:t>For the LHS, as long as they are within the same shard, the operations behave as normal/expected</a:t>
                </a:r>
              </a:p>
              <a:p>
                <a:r>
                  <a:rPr lang="en-US" dirty="0"/>
                  <a:t>For the RHS, we treat each individual vector as a </a:t>
                </a:r>
                <a14:m>
                  <m:oMath xmlns:m="http://schemas.openxmlformats.org/officeDocument/2006/math">
                    <m:acc>
                      <m:accPr>
                        <m:chr m:val="⃗"/>
                        <m:ctrlPr>
                          <a:rPr lang="en-US" i="1" dirty="0">
                            <a:latin typeface="Cambria Math" panose="02040503050406030204" pitchFamily="18" charset="0"/>
                            <a:cs typeface="Calibri bold" panose="020F0702030404030204" pitchFamily="34" charset="0"/>
                          </a:rPr>
                        </m:ctrlPr>
                      </m:accPr>
                      <m:e>
                        <m:r>
                          <a:rPr lang="en-US" i="1" dirty="0">
                            <a:latin typeface="Cambria Math" panose="02040503050406030204" pitchFamily="18" charset="0"/>
                            <a:cs typeface="Calibri bold" panose="020F0702030404030204" pitchFamily="34" charset="0"/>
                          </a:rPr>
                          <m:t>𝑏</m:t>
                        </m:r>
                      </m:e>
                    </m:acc>
                  </m:oMath>
                </a14:m>
                <a:r>
                  <a:rPr lang="en-US" dirty="0"/>
                  <a:t> vector, and the operations behave as normal/expected</a:t>
                </a:r>
              </a:p>
              <a:p>
                <a:r>
                  <a:rPr lang="en-US" dirty="0"/>
                  <a:t>Any </a:t>
                </a:r>
                <a14:m>
                  <m:oMath xmlns:m="http://schemas.openxmlformats.org/officeDocument/2006/math">
                    <m:acc>
                      <m:accPr>
                        <m:chr m:val="⃗"/>
                        <m:ctrlPr>
                          <a:rPr lang="en-US" i="1" dirty="0">
                            <a:latin typeface="Cambria Math" panose="02040503050406030204" pitchFamily="18" charset="0"/>
                            <a:cs typeface="Calibri bold" panose="020F0702030404030204" pitchFamily="34" charset="0"/>
                          </a:rPr>
                        </m:ctrlPr>
                      </m:accPr>
                      <m:e>
                        <m:r>
                          <a:rPr lang="en-US" i="1" dirty="0">
                            <a:latin typeface="Cambria Math" panose="02040503050406030204" pitchFamily="18" charset="0"/>
                            <a:cs typeface="Calibri bold" panose="020F0702030404030204" pitchFamily="34" charset="0"/>
                          </a:rPr>
                          <m:t>𝑏</m:t>
                        </m:r>
                      </m:e>
                    </m:acc>
                  </m:oMath>
                </a14:m>
                <a:r>
                  <a:rPr lang="en-US" dirty="0"/>
                  <a:t> vector which is inconsistent with the system, is removed: This one cannot be a solution to the full system</a:t>
                </a:r>
                <a:endParaRPr lang="nb-NO" dirty="0"/>
              </a:p>
            </p:txBody>
          </p:sp>
        </mc:Choice>
        <mc:Fallback>
          <p:sp>
            <p:nvSpPr>
              <p:cNvPr id="3" name="Plassholder for innhold 2">
                <a:extLst>
                  <a:ext uri="{FF2B5EF4-FFF2-40B4-BE49-F238E27FC236}">
                    <a16:creationId xmlns:a16="http://schemas.microsoft.com/office/drawing/2014/main" id="{C787CCC1-A308-4726-9F98-612DA3FA652B}"/>
                  </a:ext>
                </a:extLst>
              </p:cNvPr>
              <p:cNvSpPr>
                <a:spLocks noGrp="1" noRot="1" noChangeAspect="1" noMove="1" noResize="1" noEditPoints="1" noAdjustHandles="1" noChangeArrowheads="1" noChangeShapeType="1" noTextEdit="1"/>
              </p:cNvSpPr>
              <p:nvPr>
                <p:ph idx="1"/>
              </p:nvPr>
            </p:nvSpPr>
            <p:spPr>
              <a:blipFill>
                <a:blip r:embed="rId3"/>
                <a:stretch>
                  <a:fillRect l="-1043" t="-2241" r="-1565"/>
                </a:stretch>
              </a:blipFill>
            </p:spPr>
            <p:txBody>
              <a:bodyPr/>
              <a:lstStyle/>
              <a:p>
                <a:r>
                  <a:rPr lang="nb-NO">
                    <a:noFill/>
                  </a:rPr>
                  <a:t> </a:t>
                </a:r>
              </a:p>
            </p:txBody>
          </p:sp>
        </mc:Fallback>
      </mc:AlternateContent>
      <p:sp>
        <p:nvSpPr>
          <p:cNvPr id="4" name="Plassholder for lysbildenummer 3">
            <a:extLst>
              <a:ext uri="{FF2B5EF4-FFF2-40B4-BE49-F238E27FC236}">
                <a16:creationId xmlns:a16="http://schemas.microsoft.com/office/drawing/2014/main" id="{D909968A-B4E3-45FC-B63E-3FE6CB195D0D}"/>
              </a:ext>
            </a:extLst>
          </p:cNvPr>
          <p:cNvSpPr>
            <a:spLocks noGrp="1"/>
          </p:cNvSpPr>
          <p:nvPr>
            <p:ph type="sldNum" sz="quarter" idx="12"/>
          </p:nvPr>
        </p:nvSpPr>
        <p:spPr/>
        <p:txBody>
          <a:bodyPr/>
          <a:lstStyle/>
          <a:p>
            <a:fld id="{59B60D5B-D119-4F98-A338-F0542F476413}" type="slidenum">
              <a:rPr lang="nb-NO" smtClean="0"/>
              <a:t>15</a:t>
            </a:fld>
            <a:endParaRPr lang="nb-NO"/>
          </a:p>
        </p:txBody>
      </p:sp>
    </p:spTree>
    <p:extLst>
      <p:ext uri="{BB962C8B-B14F-4D97-AF65-F5344CB8AC3E}">
        <p14:creationId xmlns:p14="http://schemas.microsoft.com/office/powerpoint/2010/main" val="115007200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tel 1">
                <a:extLst>
                  <a:ext uri="{FF2B5EF4-FFF2-40B4-BE49-F238E27FC236}">
                    <a16:creationId xmlns:a16="http://schemas.microsoft.com/office/drawing/2014/main" id="{4BC280CD-715D-445C-9C78-65D49B79957B}"/>
                  </a:ext>
                </a:extLst>
              </p:cNvPr>
              <p:cNvSpPr>
                <a:spLocks noGrp="1"/>
              </p:cNvSpPr>
              <p:nvPr>
                <p:ph type="title"/>
              </p:nvPr>
            </p:nvSpPr>
            <p:spPr/>
            <p:txBody>
              <a:bodyPr>
                <a:normAutofit/>
              </a:bodyPr>
              <a:lstStyle/>
              <a:p>
                <a:r>
                  <a:rPr lang="en-US" sz="2800" dirty="0">
                    <a:latin typeface="Calibri bold" panose="020F0702030404030204" pitchFamily="34" charset="0"/>
                    <a:cs typeface="Calibri bold" panose="020F0702030404030204" pitchFamily="34" charset="0"/>
                  </a:rPr>
                  <a:t>Finding the variables values is then equal to a lookup in the system of linear equations: A</a:t>
                </a:r>
                <a:r>
                  <a:rPr lang="en-US" sz="2800" dirty="0">
                    <a:cs typeface="Calibri bold" panose="020F0702030404030204" pitchFamily="34" charset="0"/>
                  </a:rPr>
                  <a:t> </a:t>
                </a:r>
                <a14:m>
                  <m:oMath xmlns:m="http://schemas.openxmlformats.org/officeDocument/2006/math">
                    <m:acc>
                      <m:accPr>
                        <m:chr m:val="⃗"/>
                        <m:ctrlPr>
                          <a:rPr lang="en-US" sz="2800" i="1" dirty="0">
                            <a:latin typeface="Cambria Math" panose="02040503050406030204" pitchFamily="18" charset="0"/>
                            <a:cs typeface="Calibri bold" panose="020F0702030404030204" pitchFamily="34" charset="0"/>
                          </a:rPr>
                        </m:ctrlPr>
                      </m:accPr>
                      <m:e>
                        <m:r>
                          <a:rPr lang="en-US" sz="2800" b="0" i="1" dirty="0" smtClean="0">
                            <a:latin typeface="Cambria Math" panose="02040503050406030204" pitchFamily="18" charset="0"/>
                            <a:cs typeface="Calibri bold" panose="020F0702030404030204" pitchFamily="34" charset="0"/>
                          </a:rPr>
                          <m:t>𝑥</m:t>
                        </m:r>
                      </m:e>
                    </m:acc>
                  </m:oMath>
                </a14:m>
                <a:r>
                  <a:rPr lang="en-US" sz="2800" dirty="0">
                    <a:latin typeface="Calibri bold" panose="020F0702030404030204" pitchFamily="34" charset="0"/>
                    <a:cs typeface="Calibri bold" panose="020F0702030404030204" pitchFamily="34" charset="0"/>
                  </a:rPr>
                  <a:t> = </a:t>
                </a:r>
                <a14:m>
                  <m:oMath xmlns:m="http://schemas.openxmlformats.org/officeDocument/2006/math">
                    <m:acc>
                      <m:accPr>
                        <m:chr m:val="⃗"/>
                        <m:ctrlPr>
                          <a:rPr lang="en-US" sz="2800" i="1" dirty="0" smtClean="0">
                            <a:latin typeface="Cambria Math" panose="02040503050406030204" pitchFamily="18" charset="0"/>
                            <a:cs typeface="Calibri bold" panose="020F0702030404030204" pitchFamily="34" charset="0"/>
                          </a:rPr>
                        </m:ctrlPr>
                      </m:accPr>
                      <m:e>
                        <m:r>
                          <a:rPr lang="en-US" sz="2800" b="0" i="1" dirty="0" smtClean="0">
                            <a:latin typeface="Cambria Math" panose="02040503050406030204" pitchFamily="18" charset="0"/>
                            <a:cs typeface="Calibri bold" panose="020F0702030404030204" pitchFamily="34" charset="0"/>
                          </a:rPr>
                          <m:t>𝑏</m:t>
                        </m:r>
                      </m:e>
                    </m:acc>
                  </m:oMath>
                </a14:m>
                <a:endParaRPr lang="nb-NO" sz="2800" dirty="0">
                  <a:latin typeface="Calibri bold" panose="020F0702030404030204" pitchFamily="34" charset="0"/>
                  <a:cs typeface="Calibri bold" panose="020F0702030404030204" pitchFamily="34" charset="0"/>
                </a:endParaRPr>
              </a:p>
            </p:txBody>
          </p:sp>
        </mc:Choice>
        <mc:Fallback>
          <p:sp>
            <p:nvSpPr>
              <p:cNvPr id="2" name="Tittel 1">
                <a:extLst>
                  <a:ext uri="{FF2B5EF4-FFF2-40B4-BE49-F238E27FC236}">
                    <a16:creationId xmlns:a16="http://schemas.microsoft.com/office/drawing/2014/main" id="{4BC280CD-715D-445C-9C78-65D49B79957B}"/>
                  </a:ext>
                </a:extLst>
              </p:cNvPr>
              <p:cNvSpPr>
                <a:spLocks noGrp="1" noRot="1" noChangeAspect="1" noMove="1" noResize="1" noEditPoints="1" noAdjustHandles="1" noChangeArrowheads="1" noChangeShapeType="1" noTextEdit="1"/>
              </p:cNvSpPr>
              <p:nvPr>
                <p:ph type="title"/>
              </p:nvPr>
            </p:nvSpPr>
            <p:spPr>
              <a:blipFill>
                <a:blip r:embed="rId3"/>
                <a:stretch>
                  <a:fillRect l="-1217" r="-986"/>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4" name="Rektangel 3">
                <a:extLst>
                  <a:ext uri="{FF2B5EF4-FFF2-40B4-BE49-F238E27FC236}">
                    <a16:creationId xmlns:a16="http://schemas.microsoft.com/office/drawing/2014/main" id="{078049A0-D722-4A8A-9131-2AC8052C5B33}"/>
                  </a:ext>
                </a:extLst>
              </p:cNvPr>
              <p:cNvSpPr/>
              <p:nvPr/>
            </p:nvSpPr>
            <p:spPr>
              <a:xfrm>
                <a:off x="319500" y="3957899"/>
                <a:ext cx="1037400" cy="8242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0</m:t>
                                </m:r>
                              </m:sub>
                            </m:sSub>
                          </m:e>
                        </m:m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1</m:t>
                                </m:r>
                              </m:sub>
                            </m:sSub>
                          </m:e>
                        </m:m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2</m:t>
                                </m:r>
                              </m:sub>
                            </m:sSub>
                          </m:e>
                        </m:mr>
                      </m:m>
                    </m:oMath>
                  </m:oMathPara>
                </a14:m>
                <a:endParaRPr lang="nb-NO" dirty="0"/>
              </a:p>
            </p:txBody>
          </p:sp>
        </mc:Choice>
        <mc:Fallback>
          <p:sp>
            <p:nvSpPr>
              <p:cNvPr id="4" name="Rektangel 3">
                <a:extLst>
                  <a:ext uri="{FF2B5EF4-FFF2-40B4-BE49-F238E27FC236}">
                    <a16:creationId xmlns:a16="http://schemas.microsoft.com/office/drawing/2014/main" id="{078049A0-D722-4A8A-9131-2AC8052C5B33}"/>
                  </a:ext>
                </a:extLst>
              </p:cNvPr>
              <p:cNvSpPr>
                <a:spLocks noRot="1" noChangeAspect="1" noMove="1" noResize="1" noEditPoints="1" noAdjustHandles="1" noChangeArrowheads="1" noChangeShapeType="1" noTextEdit="1"/>
              </p:cNvSpPr>
              <p:nvPr/>
            </p:nvSpPr>
            <p:spPr>
              <a:xfrm>
                <a:off x="319500" y="3957899"/>
                <a:ext cx="1037400" cy="824200"/>
              </a:xfrm>
              <a:prstGeom prst="rect">
                <a:avLst/>
              </a:prstGeom>
              <a:blipFill>
                <a:blip r:embed="rId4"/>
                <a:stretch>
                  <a:fillRect/>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5" name="Rektangel 4">
                <a:extLst>
                  <a:ext uri="{FF2B5EF4-FFF2-40B4-BE49-F238E27FC236}">
                    <a16:creationId xmlns:a16="http://schemas.microsoft.com/office/drawing/2014/main" id="{C5E06A8A-BEEA-4619-B9E3-21474F258DB4}"/>
                  </a:ext>
                </a:extLst>
              </p:cNvPr>
              <p:cNvSpPr/>
              <p:nvPr/>
            </p:nvSpPr>
            <p:spPr>
              <a:xfrm>
                <a:off x="319501" y="4783831"/>
                <a:ext cx="1037400" cy="8259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3</m:t>
                                </m:r>
                              </m:sub>
                            </m:sSub>
                          </m:e>
                        </m:m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4</m:t>
                                </m:r>
                              </m:sub>
                            </m:sSub>
                          </m:e>
                        </m:m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5</m:t>
                                </m:r>
                              </m:sub>
                            </m:sSub>
                          </m:e>
                        </m:mr>
                      </m:m>
                    </m:oMath>
                  </m:oMathPara>
                </a14:m>
                <a:endParaRPr lang="nb-NO" dirty="0"/>
              </a:p>
            </p:txBody>
          </p:sp>
        </mc:Choice>
        <mc:Fallback>
          <p:sp>
            <p:nvSpPr>
              <p:cNvPr id="5" name="Rektangel 4">
                <a:extLst>
                  <a:ext uri="{FF2B5EF4-FFF2-40B4-BE49-F238E27FC236}">
                    <a16:creationId xmlns:a16="http://schemas.microsoft.com/office/drawing/2014/main" id="{C5E06A8A-BEEA-4619-B9E3-21474F258DB4}"/>
                  </a:ext>
                </a:extLst>
              </p:cNvPr>
              <p:cNvSpPr>
                <a:spLocks noRot="1" noChangeAspect="1" noMove="1" noResize="1" noEditPoints="1" noAdjustHandles="1" noChangeArrowheads="1" noChangeShapeType="1" noTextEdit="1"/>
              </p:cNvSpPr>
              <p:nvPr/>
            </p:nvSpPr>
            <p:spPr>
              <a:xfrm>
                <a:off x="319501" y="4783831"/>
                <a:ext cx="1037400" cy="825932"/>
              </a:xfrm>
              <a:prstGeom prst="rect">
                <a:avLst/>
              </a:prstGeom>
              <a:blipFill>
                <a:blip r:embed="rId5"/>
                <a:stretch>
                  <a:fillRect/>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6" name="Rektangel 5">
                <a:extLst>
                  <a:ext uri="{FF2B5EF4-FFF2-40B4-BE49-F238E27FC236}">
                    <a16:creationId xmlns:a16="http://schemas.microsoft.com/office/drawing/2014/main" id="{C70F8431-C32F-4301-9823-0489E8B34BC4}"/>
                  </a:ext>
                </a:extLst>
              </p:cNvPr>
              <p:cNvSpPr/>
              <p:nvPr/>
            </p:nvSpPr>
            <p:spPr>
              <a:xfrm>
                <a:off x="319501" y="5609763"/>
                <a:ext cx="1051506" cy="82567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6</m:t>
                                </m:r>
                              </m:sub>
                            </m:sSub>
                          </m:e>
                        </m:mr>
                        <m:mr>
                          <m:e/>
                          <m:e/>
                          <m:e>
                            <m:r>
                              <a:rPr lang="en-US" i="1" smtClean="0">
                                <a:latin typeface="Cambria Math" panose="02040503050406030204" pitchFamily="18" charset="0"/>
                                <a:ea typeface="Cambria Math" panose="02040503050406030204" pitchFamily="18" charset="0"/>
                              </a:rPr>
                              <m:t>⋮</m:t>
                            </m:r>
                          </m:e>
                        </m:m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𝑛</m:t>
                                </m:r>
                              </m:sub>
                            </m:sSub>
                          </m:e>
                        </m:mr>
                      </m:m>
                    </m:oMath>
                  </m:oMathPara>
                </a14:m>
                <a:endParaRPr lang="nb-NO" dirty="0"/>
              </a:p>
            </p:txBody>
          </p:sp>
        </mc:Choice>
        <mc:Fallback>
          <p:sp>
            <p:nvSpPr>
              <p:cNvPr id="6" name="Rektangel 5">
                <a:extLst>
                  <a:ext uri="{FF2B5EF4-FFF2-40B4-BE49-F238E27FC236}">
                    <a16:creationId xmlns:a16="http://schemas.microsoft.com/office/drawing/2014/main" id="{C70F8431-C32F-4301-9823-0489E8B34BC4}"/>
                  </a:ext>
                </a:extLst>
              </p:cNvPr>
              <p:cNvSpPr>
                <a:spLocks noRot="1" noChangeAspect="1" noMove="1" noResize="1" noEditPoints="1" noAdjustHandles="1" noChangeArrowheads="1" noChangeShapeType="1" noTextEdit="1"/>
              </p:cNvSpPr>
              <p:nvPr/>
            </p:nvSpPr>
            <p:spPr>
              <a:xfrm>
                <a:off x="319501" y="5609763"/>
                <a:ext cx="1051506" cy="825675"/>
              </a:xfrm>
              <a:prstGeom prst="rect">
                <a:avLst/>
              </a:prstGeom>
              <a:blipFill>
                <a:blip r:embed="rId6"/>
                <a:stretch>
                  <a:fillRect/>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7" name="Rektangel 6">
                <a:extLst>
                  <a:ext uri="{FF2B5EF4-FFF2-40B4-BE49-F238E27FC236}">
                    <a16:creationId xmlns:a16="http://schemas.microsoft.com/office/drawing/2014/main" id="{8CC13DD9-23AF-429B-B450-24647B23971C}"/>
                  </a:ext>
                </a:extLst>
              </p:cNvPr>
              <p:cNvSpPr/>
              <p:nvPr/>
            </p:nvSpPr>
            <p:spPr>
              <a:xfrm>
                <a:off x="319500" y="1481771"/>
                <a:ext cx="1035796" cy="90005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smtClean="0">
                                    <a:latin typeface="Cambria Math" panose="02040503050406030204" pitchFamily="18" charset="0"/>
                                  </a:rPr>
                                </m:ctrlPr>
                              </m:sSubPr>
                              <m:e>
                                <m:r>
                                  <a:rPr lang="en-US" b="0" i="1" smtClean="0">
                                    <a:latin typeface="Cambria Math" panose="02040503050406030204" pitchFamily="18" charset="0"/>
                                  </a:rPr>
                                  <m:t>𝑘</m:t>
                                </m:r>
                              </m:e>
                              <m:sub>
                                <m:r>
                                  <a:rPr lang="en-US" i="1">
                                    <a:latin typeface="Cambria Math" panose="02040503050406030204" pitchFamily="18" charset="0"/>
                                  </a:rPr>
                                  <m:t>0</m:t>
                                </m:r>
                              </m:sub>
                            </m:sSub>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𝑘</m:t>
                                </m:r>
                              </m:e>
                              <m:sub>
                                <m:r>
                                  <a:rPr lang="en-US" b="0" i="1" smtClean="0">
                                    <a:latin typeface="Cambria Math" panose="02040503050406030204" pitchFamily="18" charset="0"/>
                                  </a:rPr>
                                  <m:t>1</m:t>
                                </m:r>
                              </m:sub>
                            </m:sSub>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𝑘</m:t>
                                </m:r>
                              </m:e>
                              <m:sub>
                                <m:r>
                                  <a:rPr lang="en-US" b="0" i="1" smtClean="0">
                                    <a:latin typeface="Cambria Math" panose="02040503050406030204" pitchFamily="18" charset="0"/>
                                  </a:rPr>
                                  <m:t>2</m:t>
                                </m:r>
                              </m:sub>
                            </m:sSub>
                          </m:e>
                        </m:mr>
                      </m:m>
                    </m:oMath>
                  </m:oMathPara>
                </a14:m>
                <a:endParaRPr lang="nb-NO" dirty="0"/>
              </a:p>
            </p:txBody>
          </p:sp>
        </mc:Choice>
        <mc:Fallback>
          <p:sp>
            <p:nvSpPr>
              <p:cNvPr id="7" name="Rektangel 6">
                <a:extLst>
                  <a:ext uri="{FF2B5EF4-FFF2-40B4-BE49-F238E27FC236}">
                    <a16:creationId xmlns:a16="http://schemas.microsoft.com/office/drawing/2014/main" id="{8CC13DD9-23AF-429B-B450-24647B23971C}"/>
                  </a:ext>
                </a:extLst>
              </p:cNvPr>
              <p:cNvSpPr>
                <a:spLocks noRot="1" noChangeAspect="1" noMove="1" noResize="1" noEditPoints="1" noAdjustHandles="1" noChangeArrowheads="1" noChangeShapeType="1" noTextEdit="1"/>
              </p:cNvSpPr>
              <p:nvPr/>
            </p:nvSpPr>
            <p:spPr>
              <a:xfrm>
                <a:off x="319500" y="1481771"/>
                <a:ext cx="1035796" cy="900055"/>
              </a:xfrm>
              <a:prstGeom prst="rect">
                <a:avLst/>
              </a:prstGeom>
              <a:blipFill>
                <a:blip r:embed="rId7"/>
                <a:stretch>
                  <a:fillRect/>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8" name="Rektangel 7">
                <a:extLst>
                  <a:ext uri="{FF2B5EF4-FFF2-40B4-BE49-F238E27FC236}">
                    <a16:creationId xmlns:a16="http://schemas.microsoft.com/office/drawing/2014/main" id="{4DF5DEB8-6694-47FC-8E34-852FF86EA3D4}"/>
                  </a:ext>
                </a:extLst>
              </p:cNvPr>
              <p:cNvSpPr/>
              <p:nvPr/>
            </p:nvSpPr>
            <p:spPr>
              <a:xfrm>
                <a:off x="319501" y="2307703"/>
                <a:ext cx="1035796" cy="9014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smtClean="0">
                                    <a:latin typeface="Cambria Math" panose="02040503050406030204" pitchFamily="18" charset="0"/>
                                  </a:rPr>
                                </m:ctrlPr>
                              </m:sSubPr>
                              <m:e>
                                <m:r>
                                  <a:rPr lang="en-US" b="0" i="1" smtClean="0">
                                    <a:latin typeface="Cambria Math" panose="02040503050406030204" pitchFamily="18" charset="0"/>
                                  </a:rPr>
                                  <m:t>𝑘</m:t>
                                </m:r>
                              </m:e>
                              <m:sub>
                                <m:r>
                                  <a:rPr lang="en-US" b="0" i="1" smtClean="0">
                                    <a:latin typeface="Cambria Math" panose="02040503050406030204" pitchFamily="18" charset="0"/>
                                  </a:rPr>
                                  <m:t>3</m:t>
                                </m:r>
                              </m:sub>
                            </m:sSub>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𝑘</m:t>
                                </m:r>
                              </m:e>
                              <m:sub>
                                <m:r>
                                  <a:rPr lang="en-US" b="0" i="1" smtClean="0">
                                    <a:latin typeface="Cambria Math" panose="02040503050406030204" pitchFamily="18" charset="0"/>
                                  </a:rPr>
                                  <m:t>4</m:t>
                                </m:r>
                              </m:sub>
                            </m:sSub>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𝑘</m:t>
                                </m:r>
                              </m:e>
                              <m:sub>
                                <m:r>
                                  <a:rPr lang="en-US" b="0" i="1" smtClean="0">
                                    <a:latin typeface="Cambria Math" panose="02040503050406030204" pitchFamily="18" charset="0"/>
                                  </a:rPr>
                                  <m:t>5</m:t>
                                </m:r>
                              </m:sub>
                            </m:sSub>
                          </m:e>
                        </m:mr>
                      </m:m>
                    </m:oMath>
                  </m:oMathPara>
                </a14:m>
                <a:endParaRPr lang="nb-NO" dirty="0"/>
              </a:p>
            </p:txBody>
          </p:sp>
        </mc:Choice>
        <mc:Fallback>
          <p:sp>
            <p:nvSpPr>
              <p:cNvPr id="8" name="Rektangel 7">
                <a:extLst>
                  <a:ext uri="{FF2B5EF4-FFF2-40B4-BE49-F238E27FC236}">
                    <a16:creationId xmlns:a16="http://schemas.microsoft.com/office/drawing/2014/main" id="{4DF5DEB8-6694-47FC-8E34-852FF86EA3D4}"/>
                  </a:ext>
                </a:extLst>
              </p:cNvPr>
              <p:cNvSpPr>
                <a:spLocks noRot="1" noChangeAspect="1" noMove="1" noResize="1" noEditPoints="1" noAdjustHandles="1" noChangeArrowheads="1" noChangeShapeType="1" noTextEdit="1"/>
              </p:cNvSpPr>
              <p:nvPr/>
            </p:nvSpPr>
            <p:spPr>
              <a:xfrm>
                <a:off x="319501" y="2307703"/>
                <a:ext cx="1035796" cy="901465"/>
              </a:xfrm>
              <a:prstGeom prst="rect">
                <a:avLst/>
              </a:prstGeom>
              <a:blipFill>
                <a:blip r:embed="rId8"/>
                <a:stretch>
                  <a:fillRect/>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9" name="Rektangel 8">
                <a:extLst>
                  <a:ext uri="{FF2B5EF4-FFF2-40B4-BE49-F238E27FC236}">
                    <a16:creationId xmlns:a16="http://schemas.microsoft.com/office/drawing/2014/main" id="{5D1F2F05-19F9-4E88-8401-675407F8AF22}"/>
                  </a:ext>
                </a:extLst>
              </p:cNvPr>
              <p:cNvSpPr/>
              <p:nvPr/>
            </p:nvSpPr>
            <p:spPr>
              <a:xfrm>
                <a:off x="281125" y="3129043"/>
                <a:ext cx="1128258" cy="87748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a:latin typeface="Cambria Math" panose="02040503050406030204" pitchFamily="18" charset="0"/>
                                  </a:rPr>
                                </m:ctrlPr>
                              </m:sSubPr>
                              <m:e>
                                <m:r>
                                  <a:rPr lang="en-US" b="0" i="1" smtClean="0">
                                    <a:latin typeface="Cambria Math" panose="02040503050406030204" pitchFamily="18" charset="0"/>
                                  </a:rPr>
                                  <m:t>𝑘</m:t>
                                </m:r>
                              </m:e>
                              <m:sub>
                                <m:r>
                                  <a:rPr lang="en-US" b="0" i="1" smtClean="0">
                                    <a:latin typeface="Cambria Math" panose="02040503050406030204" pitchFamily="18" charset="0"/>
                                  </a:rPr>
                                  <m:t>6</m:t>
                                </m:r>
                              </m:sub>
                            </m:sSub>
                          </m:e>
                        </m:mr>
                        <m:mr>
                          <m:e/>
                          <m:e/>
                          <m:e>
                            <m:r>
                              <a:rPr lang="nb-NO" i="1" smtClean="0">
                                <a:latin typeface="Cambria Math" panose="02040503050406030204" pitchFamily="18" charset="0"/>
                                <a:ea typeface="Cambria Math" panose="02040503050406030204" pitchFamily="18" charset="0"/>
                              </a:rPr>
                              <m:t>⋮</m:t>
                            </m:r>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𝑘</m:t>
                                </m:r>
                              </m:e>
                              <m:sub>
                                <m:r>
                                  <a:rPr lang="en-US" b="0" i="1" smtClean="0">
                                    <a:latin typeface="Cambria Math" panose="02040503050406030204" pitchFamily="18" charset="0"/>
                                  </a:rPr>
                                  <m:t>15</m:t>
                                </m:r>
                              </m:sub>
                            </m:sSub>
                          </m:e>
                        </m:mr>
                      </m:m>
                    </m:oMath>
                  </m:oMathPara>
                </a14:m>
                <a:endParaRPr lang="nb-NO" dirty="0"/>
              </a:p>
            </p:txBody>
          </p:sp>
        </mc:Choice>
        <mc:Fallback>
          <p:sp>
            <p:nvSpPr>
              <p:cNvPr id="9" name="Rektangel 8">
                <a:extLst>
                  <a:ext uri="{FF2B5EF4-FFF2-40B4-BE49-F238E27FC236}">
                    <a16:creationId xmlns:a16="http://schemas.microsoft.com/office/drawing/2014/main" id="{5D1F2F05-19F9-4E88-8401-675407F8AF22}"/>
                  </a:ext>
                </a:extLst>
              </p:cNvPr>
              <p:cNvSpPr>
                <a:spLocks noRot="1" noChangeAspect="1" noMove="1" noResize="1" noEditPoints="1" noAdjustHandles="1" noChangeArrowheads="1" noChangeShapeType="1" noTextEdit="1"/>
              </p:cNvSpPr>
              <p:nvPr/>
            </p:nvSpPr>
            <p:spPr>
              <a:xfrm>
                <a:off x="281125" y="3129043"/>
                <a:ext cx="1128258" cy="877484"/>
              </a:xfrm>
              <a:prstGeom prst="rect">
                <a:avLst/>
              </a:prstGeom>
              <a:blipFill>
                <a:blip r:embed="rId9"/>
                <a:stretch>
                  <a:fillRect/>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10" name="Rektangel 9">
                <a:extLst>
                  <a:ext uri="{FF2B5EF4-FFF2-40B4-BE49-F238E27FC236}">
                    <a16:creationId xmlns:a16="http://schemas.microsoft.com/office/drawing/2014/main" id="{5A3C3FCD-4ED9-4D2B-8ED4-87C44C64DDF8}"/>
                  </a:ext>
                </a:extLst>
              </p:cNvPr>
              <p:cNvSpPr/>
              <p:nvPr/>
            </p:nvSpPr>
            <p:spPr>
              <a:xfrm>
                <a:off x="1873996" y="3957899"/>
                <a:ext cx="1225014" cy="96641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𝑖</m:t>
                                </m:r>
                                <m:r>
                                  <a:rPr lang="en-US" b="0" i="1" smtClean="0">
                                    <a:latin typeface="Cambria Math" panose="02040503050406030204" pitchFamily="18" charset="0"/>
                                  </a:rPr>
                                  <m:t>,16</m:t>
                                </m:r>
                              </m:sub>
                            </m:sSub>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𝑖</m:t>
                                </m:r>
                                <m:r>
                                  <a:rPr lang="en-US" b="0" i="1" smtClean="0">
                                    <a:latin typeface="Cambria Math" panose="02040503050406030204" pitchFamily="18" charset="0"/>
                                  </a:rPr>
                                  <m:t>,17</m:t>
                                </m:r>
                              </m:sub>
                            </m:sSub>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𝑖</m:t>
                                </m:r>
                                <m:r>
                                  <a:rPr lang="en-US" b="0" i="1" smtClean="0">
                                    <a:latin typeface="Cambria Math" panose="02040503050406030204" pitchFamily="18" charset="0"/>
                                  </a:rPr>
                                  <m:t>,18</m:t>
                                </m:r>
                              </m:sub>
                            </m:sSub>
                          </m:e>
                        </m:mr>
                      </m:m>
                    </m:oMath>
                  </m:oMathPara>
                </a14:m>
                <a:endParaRPr lang="nb-NO" dirty="0"/>
              </a:p>
            </p:txBody>
          </p:sp>
        </mc:Choice>
        <mc:Fallback>
          <p:sp>
            <p:nvSpPr>
              <p:cNvPr id="10" name="Rektangel 9">
                <a:extLst>
                  <a:ext uri="{FF2B5EF4-FFF2-40B4-BE49-F238E27FC236}">
                    <a16:creationId xmlns:a16="http://schemas.microsoft.com/office/drawing/2014/main" id="{5A3C3FCD-4ED9-4D2B-8ED4-87C44C64DDF8}"/>
                  </a:ext>
                </a:extLst>
              </p:cNvPr>
              <p:cNvSpPr>
                <a:spLocks noRot="1" noChangeAspect="1" noMove="1" noResize="1" noEditPoints="1" noAdjustHandles="1" noChangeArrowheads="1" noChangeShapeType="1" noTextEdit="1"/>
              </p:cNvSpPr>
              <p:nvPr/>
            </p:nvSpPr>
            <p:spPr>
              <a:xfrm>
                <a:off x="1873996" y="3957899"/>
                <a:ext cx="1225014" cy="966418"/>
              </a:xfrm>
              <a:prstGeom prst="rect">
                <a:avLst/>
              </a:prstGeom>
              <a:blipFill>
                <a:blip r:embed="rId10"/>
                <a:stretch>
                  <a:fillRect/>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11" name="Rektangel 10">
                <a:extLst>
                  <a:ext uri="{FF2B5EF4-FFF2-40B4-BE49-F238E27FC236}">
                    <a16:creationId xmlns:a16="http://schemas.microsoft.com/office/drawing/2014/main" id="{6048B7A8-041E-4A90-A8CE-B3BC936EB2E1}"/>
                  </a:ext>
                </a:extLst>
              </p:cNvPr>
              <p:cNvSpPr/>
              <p:nvPr/>
            </p:nvSpPr>
            <p:spPr>
              <a:xfrm>
                <a:off x="1873997" y="4783831"/>
                <a:ext cx="1225015" cy="96641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smtClean="0">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𝑖</m:t>
                                </m:r>
                                <m:r>
                                  <a:rPr lang="en-US" b="0" i="1" smtClean="0">
                                    <a:latin typeface="Cambria Math" panose="02040503050406030204" pitchFamily="18" charset="0"/>
                                  </a:rPr>
                                  <m:t>,19</m:t>
                                </m:r>
                              </m:sub>
                            </m:sSub>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𝑖</m:t>
                                </m:r>
                                <m:r>
                                  <a:rPr lang="en-US" b="0" i="1" smtClean="0">
                                    <a:latin typeface="Cambria Math" panose="02040503050406030204" pitchFamily="18" charset="0"/>
                                  </a:rPr>
                                  <m:t>,20</m:t>
                                </m:r>
                              </m:sub>
                            </m:sSub>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𝑖</m:t>
                                </m:r>
                                <m:r>
                                  <a:rPr lang="en-US" b="0" i="1" smtClean="0">
                                    <a:latin typeface="Cambria Math" panose="02040503050406030204" pitchFamily="18" charset="0"/>
                                  </a:rPr>
                                  <m:t>,21</m:t>
                                </m:r>
                              </m:sub>
                            </m:sSub>
                          </m:e>
                        </m:mr>
                      </m:m>
                    </m:oMath>
                  </m:oMathPara>
                </a14:m>
                <a:endParaRPr lang="nb-NO" dirty="0"/>
              </a:p>
            </p:txBody>
          </p:sp>
        </mc:Choice>
        <mc:Fallback>
          <p:sp>
            <p:nvSpPr>
              <p:cNvPr id="11" name="Rektangel 10">
                <a:extLst>
                  <a:ext uri="{FF2B5EF4-FFF2-40B4-BE49-F238E27FC236}">
                    <a16:creationId xmlns:a16="http://schemas.microsoft.com/office/drawing/2014/main" id="{6048B7A8-041E-4A90-A8CE-B3BC936EB2E1}"/>
                  </a:ext>
                </a:extLst>
              </p:cNvPr>
              <p:cNvSpPr>
                <a:spLocks noRot="1" noChangeAspect="1" noMove="1" noResize="1" noEditPoints="1" noAdjustHandles="1" noChangeArrowheads="1" noChangeShapeType="1" noTextEdit="1"/>
              </p:cNvSpPr>
              <p:nvPr/>
            </p:nvSpPr>
            <p:spPr>
              <a:xfrm>
                <a:off x="1873997" y="4783831"/>
                <a:ext cx="1225015" cy="966418"/>
              </a:xfrm>
              <a:prstGeom prst="rect">
                <a:avLst/>
              </a:prstGeom>
              <a:blipFill>
                <a:blip r:embed="rId11"/>
                <a:stretch>
                  <a:fillRect/>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12" name="Rektangel 11">
                <a:extLst>
                  <a:ext uri="{FF2B5EF4-FFF2-40B4-BE49-F238E27FC236}">
                    <a16:creationId xmlns:a16="http://schemas.microsoft.com/office/drawing/2014/main" id="{FCEF29DD-4084-4DC0-BD13-2B36E68E6F10}"/>
                  </a:ext>
                </a:extLst>
              </p:cNvPr>
              <p:cNvSpPr/>
              <p:nvPr/>
            </p:nvSpPr>
            <p:spPr>
              <a:xfrm>
                <a:off x="1873997" y="5609763"/>
                <a:ext cx="1225015" cy="91845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𝑖</m:t>
                                </m:r>
                                <m:r>
                                  <a:rPr lang="en-US" b="0" i="1" smtClean="0">
                                    <a:latin typeface="Cambria Math" panose="02040503050406030204" pitchFamily="18" charset="0"/>
                                  </a:rPr>
                                  <m:t>,22</m:t>
                                </m:r>
                              </m:sub>
                            </m:sSub>
                          </m:e>
                        </m:mr>
                        <m:mr>
                          <m:e/>
                          <m:e/>
                          <m:e>
                            <m:r>
                              <a:rPr lang="en-US" i="1" smtClean="0">
                                <a:latin typeface="Cambria Math" panose="02040503050406030204" pitchFamily="18" charset="0"/>
                                <a:ea typeface="Cambria Math" panose="02040503050406030204" pitchFamily="18" charset="0"/>
                              </a:rPr>
                              <m:t>⋮</m:t>
                            </m:r>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𝑖</m:t>
                                </m:r>
                                <m:r>
                                  <a:rPr lang="en-US" b="0" i="1" smtClean="0">
                                    <a:latin typeface="Cambria Math" panose="02040503050406030204" pitchFamily="18" charset="0"/>
                                  </a:rPr>
                                  <m:t>,</m:t>
                                </m:r>
                                <m:r>
                                  <a:rPr lang="en-US" b="0" i="1" smtClean="0">
                                    <a:latin typeface="Cambria Math" panose="02040503050406030204" pitchFamily="18" charset="0"/>
                                  </a:rPr>
                                  <m:t>𝑛</m:t>
                                </m:r>
                              </m:sub>
                            </m:sSub>
                          </m:e>
                        </m:mr>
                      </m:m>
                    </m:oMath>
                  </m:oMathPara>
                </a14:m>
                <a:endParaRPr lang="nb-NO" dirty="0"/>
              </a:p>
            </p:txBody>
          </p:sp>
        </mc:Choice>
        <mc:Fallback>
          <p:sp>
            <p:nvSpPr>
              <p:cNvPr id="12" name="Rektangel 11">
                <a:extLst>
                  <a:ext uri="{FF2B5EF4-FFF2-40B4-BE49-F238E27FC236}">
                    <a16:creationId xmlns:a16="http://schemas.microsoft.com/office/drawing/2014/main" id="{FCEF29DD-4084-4DC0-BD13-2B36E68E6F10}"/>
                  </a:ext>
                </a:extLst>
              </p:cNvPr>
              <p:cNvSpPr>
                <a:spLocks noRot="1" noChangeAspect="1" noMove="1" noResize="1" noEditPoints="1" noAdjustHandles="1" noChangeArrowheads="1" noChangeShapeType="1" noTextEdit="1"/>
              </p:cNvSpPr>
              <p:nvPr/>
            </p:nvSpPr>
            <p:spPr>
              <a:xfrm>
                <a:off x="1873997" y="5609763"/>
                <a:ext cx="1225015" cy="918457"/>
              </a:xfrm>
              <a:prstGeom prst="rect">
                <a:avLst/>
              </a:prstGeom>
              <a:blipFill>
                <a:blip r:embed="rId12"/>
                <a:stretch>
                  <a:fillRect/>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13" name="Rektangel 12">
                <a:extLst>
                  <a:ext uri="{FF2B5EF4-FFF2-40B4-BE49-F238E27FC236}">
                    <a16:creationId xmlns:a16="http://schemas.microsoft.com/office/drawing/2014/main" id="{514D03F8-36E1-4664-B3A3-7A8A6878AC77}"/>
                  </a:ext>
                </a:extLst>
              </p:cNvPr>
              <p:cNvSpPr/>
              <p:nvPr/>
            </p:nvSpPr>
            <p:spPr>
              <a:xfrm>
                <a:off x="1873996" y="1481771"/>
                <a:ext cx="1127232" cy="96641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smtClean="0">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𝑖</m:t>
                                </m:r>
                                <m:r>
                                  <a:rPr lang="en-US" b="0" i="1" smtClean="0">
                                    <a:latin typeface="Cambria Math" panose="02040503050406030204" pitchFamily="18" charset="0"/>
                                  </a:rPr>
                                  <m:t>,0</m:t>
                                </m:r>
                              </m:sub>
                            </m:sSub>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𝑖</m:t>
                                </m:r>
                                <m:r>
                                  <a:rPr lang="en-US" b="0" i="1" smtClean="0">
                                    <a:latin typeface="Cambria Math" panose="02040503050406030204" pitchFamily="18" charset="0"/>
                                  </a:rPr>
                                  <m:t>,1</m:t>
                                </m:r>
                              </m:sub>
                            </m:sSub>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𝑖</m:t>
                                </m:r>
                                <m:r>
                                  <a:rPr lang="en-US" b="0" i="1" smtClean="0">
                                    <a:latin typeface="Cambria Math" panose="02040503050406030204" pitchFamily="18" charset="0"/>
                                  </a:rPr>
                                  <m:t>,2</m:t>
                                </m:r>
                              </m:sub>
                            </m:sSub>
                          </m:e>
                        </m:mr>
                      </m:m>
                    </m:oMath>
                  </m:oMathPara>
                </a14:m>
                <a:endParaRPr lang="nb-NO" dirty="0"/>
              </a:p>
            </p:txBody>
          </p:sp>
        </mc:Choice>
        <mc:Fallback>
          <p:sp>
            <p:nvSpPr>
              <p:cNvPr id="13" name="Rektangel 12">
                <a:extLst>
                  <a:ext uri="{FF2B5EF4-FFF2-40B4-BE49-F238E27FC236}">
                    <a16:creationId xmlns:a16="http://schemas.microsoft.com/office/drawing/2014/main" id="{514D03F8-36E1-4664-B3A3-7A8A6878AC77}"/>
                  </a:ext>
                </a:extLst>
              </p:cNvPr>
              <p:cNvSpPr>
                <a:spLocks noRot="1" noChangeAspect="1" noMove="1" noResize="1" noEditPoints="1" noAdjustHandles="1" noChangeArrowheads="1" noChangeShapeType="1" noTextEdit="1"/>
              </p:cNvSpPr>
              <p:nvPr/>
            </p:nvSpPr>
            <p:spPr>
              <a:xfrm>
                <a:off x="1873996" y="1481771"/>
                <a:ext cx="1127232" cy="966418"/>
              </a:xfrm>
              <a:prstGeom prst="rect">
                <a:avLst/>
              </a:prstGeom>
              <a:blipFill>
                <a:blip r:embed="rId13"/>
                <a:stretch>
                  <a:fillRect/>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14" name="Rektangel 13">
                <a:extLst>
                  <a:ext uri="{FF2B5EF4-FFF2-40B4-BE49-F238E27FC236}">
                    <a16:creationId xmlns:a16="http://schemas.microsoft.com/office/drawing/2014/main" id="{8A66A233-FE59-4AD0-BA6B-651F3368AC5E}"/>
                  </a:ext>
                </a:extLst>
              </p:cNvPr>
              <p:cNvSpPr/>
              <p:nvPr/>
            </p:nvSpPr>
            <p:spPr>
              <a:xfrm>
                <a:off x="1873997" y="2307703"/>
                <a:ext cx="1127232" cy="96641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smtClean="0">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𝑖</m:t>
                                </m:r>
                                <m:r>
                                  <a:rPr lang="en-US" b="0" i="1" smtClean="0">
                                    <a:latin typeface="Cambria Math" panose="02040503050406030204" pitchFamily="18" charset="0"/>
                                  </a:rPr>
                                  <m:t>,3</m:t>
                                </m:r>
                              </m:sub>
                            </m:sSub>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𝑖</m:t>
                                </m:r>
                                <m:r>
                                  <a:rPr lang="en-US" b="0" i="1" smtClean="0">
                                    <a:latin typeface="Cambria Math" panose="02040503050406030204" pitchFamily="18" charset="0"/>
                                  </a:rPr>
                                  <m:t>,4</m:t>
                                </m:r>
                              </m:sub>
                            </m:sSub>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𝑖</m:t>
                                </m:r>
                                <m:r>
                                  <a:rPr lang="en-US" b="0" i="1" smtClean="0">
                                    <a:latin typeface="Cambria Math" panose="02040503050406030204" pitchFamily="18" charset="0"/>
                                  </a:rPr>
                                  <m:t>,5</m:t>
                                </m:r>
                              </m:sub>
                            </m:sSub>
                          </m:e>
                        </m:mr>
                      </m:m>
                    </m:oMath>
                  </m:oMathPara>
                </a14:m>
                <a:endParaRPr lang="nb-NO" dirty="0"/>
              </a:p>
            </p:txBody>
          </p:sp>
        </mc:Choice>
        <mc:Fallback>
          <p:sp>
            <p:nvSpPr>
              <p:cNvPr id="14" name="Rektangel 13">
                <a:extLst>
                  <a:ext uri="{FF2B5EF4-FFF2-40B4-BE49-F238E27FC236}">
                    <a16:creationId xmlns:a16="http://schemas.microsoft.com/office/drawing/2014/main" id="{8A66A233-FE59-4AD0-BA6B-651F3368AC5E}"/>
                  </a:ext>
                </a:extLst>
              </p:cNvPr>
              <p:cNvSpPr>
                <a:spLocks noRot="1" noChangeAspect="1" noMove="1" noResize="1" noEditPoints="1" noAdjustHandles="1" noChangeArrowheads="1" noChangeShapeType="1" noTextEdit="1"/>
              </p:cNvSpPr>
              <p:nvPr/>
            </p:nvSpPr>
            <p:spPr>
              <a:xfrm>
                <a:off x="1873997" y="2307703"/>
                <a:ext cx="1127232" cy="966418"/>
              </a:xfrm>
              <a:prstGeom prst="rect">
                <a:avLst/>
              </a:prstGeom>
              <a:blipFill>
                <a:blip r:embed="rId14"/>
                <a:stretch>
                  <a:fillRect/>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15" name="Rektangel 14">
                <a:extLst>
                  <a:ext uri="{FF2B5EF4-FFF2-40B4-BE49-F238E27FC236}">
                    <a16:creationId xmlns:a16="http://schemas.microsoft.com/office/drawing/2014/main" id="{D5F44771-030B-4774-9C3C-8D184FAFDF88}"/>
                  </a:ext>
                </a:extLst>
              </p:cNvPr>
              <p:cNvSpPr/>
              <p:nvPr/>
            </p:nvSpPr>
            <p:spPr>
              <a:xfrm>
                <a:off x="1843154" y="3129043"/>
                <a:ext cx="1225016" cy="93679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𝑖</m:t>
                                </m:r>
                                <m:r>
                                  <a:rPr lang="en-US" b="0" i="1" smtClean="0">
                                    <a:latin typeface="Cambria Math" panose="02040503050406030204" pitchFamily="18" charset="0"/>
                                  </a:rPr>
                                  <m:t>,6</m:t>
                                </m:r>
                              </m:sub>
                            </m:sSub>
                          </m:e>
                        </m:mr>
                        <m:mr>
                          <m:e/>
                          <m:e/>
                          <m:e>
                            <m:r>
                              <a:rPr lang="nb-NO" i="1" smtClean="0">
                                <a:latin typeface="Cambria Math" panose="02040503050406030204" pitchFamily="18" charset="0"/>
                                <a:ea typeface="Cambria Math" panose="02040503050406030204" pitchFamily="18" charset="0"/>
                              </a:rPr>
                              <m:t>⋮</m:t>
                            </m:r>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𝑖</m:t>
                                </m:r>
                                <m:r>
                                  <a:rPr lang="en-US" b="0" i="1" smtClean="0">
                                    <a:latin typeface="Cambria Math" panose="02040503050406030204" pitchFamily="18" charset="0"/>
                                  </a:rPr>
                                  <m:t>,15</m:t>
                                </m:r>
                              </m:sub>
                            </m:sSub>
                          </m:e>
                        </m:mr>
                      </m:m>
                    </m:oMath>
                  </m:oMathPara>
                </a14:m>
                <a:endParaRPr lang="nb-NO" dirty="0"/>
              </a:p>
            </p:txBody>
          </p:sp>
        </mc:Choice>
        <mc:Fallback>
          <p:sp>
            <p:nvSpPr>
              <p:cNvPr id="15" name="Rektangel 14">
                <a:extLst>
                  <a:ext uri="{FF2B5EF4-FFF2-40B4-BE49-F238E27FC236}">
                    <a16:creationId xmlns:a16="http://schemas.microsoft.com/office/drawing/2014/main" id="{D5F44771-030B-4774-9C3C-8D184FAFDF88}"/>
                  </a:ext>
                </a:extLst>
              </p:cNvPr>
              <p:cNvSpPr>
                <a:spLocks noRot="1" noChangeAspect="1" noMove="1" noResize="1" noEditPoints="1" noAdjustHandles="1" noChangeArrowheads="1" noChangeShapeType="1" noTextEdit="1"/>
              </p:cNvSpPr>
              <p:nvPr/>
            </p:nvSpPr>
            <p:spPr>
              <a:xfrm>
                <a:off x="1843154" y="3129043"/>
                <a:ext cx="1225016" cy="936795"/>
              </a:xfrm>
              <a:prstGeom prst="rect">
                <a:avLst/>
              </a:prstGeom>
              <a:blipFill>
                <a:blip r:embed="rId15"/>
                <a:stretch>
                  <a:fillRect/>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22" name="Rektangel 21">
                <a:extLst>
                  <a:ext uri="{FF2B5EF4-FFF2-40B4-BE49-F238E27FC236}">
                    <a16:creationId xmlns:a16="http://schemas.microsoft.com/office/drawing/2014/main" id="{BD65427C-A46C-48E8-8533-6BBA90BD671E}"/>
                  </a:ext>
                </a:extLst>
              </p:cNvPr>
              <p:cNvSpPr/>
              <p:nvPr/>
            </p:nvSpPr>
            <p:spPr>
              <a:xfrm>
                <a:off x="2801516" y="3957899"/>
                <a:ext cx="1223732" cy="99681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𝑗</m:t>
                                </m:r>
                                <m:r>
                                  <a:rPr lang="en-US" b="0" i="1" smtClean="0">
                                    <a:latin typeface="Cambria Math" panose="02040503050406030204" pitchFamily="18" charset="0"/>
                                  </a:rPr>
                                  <m:t>,16</m:t>
                                </m:r>
                              </m:sub>
                            </m:sSub>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𝑗</m:t>
                                </m:r>
                                <m:r>
                                  <a:rPr lang="en-US" b="0" i="1" smtClean="0">
                                    <a:latin typeface="Cambria Math" panose="02040503050406030204" pitchFamily="18" charset="0"/>
                                  </a:rPr>
                                  <m:t>,17</m:t>
                                </m:r>
                              </m:sub>
                            </m:sSub>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𝑗</m:t>
                                </m:r>
                                <m:r>
                                  <a:rPr lang="en-US" b="0" i="1" smtClean="0">
                                    <a:latin typeface="Cambria Math" panose="02040503050406030204" pitchFamily="18" charset="0"/>
                                  </a:rPr>
                                  <m:t>,18</m:t>
                                </m:r>
                              </m:sub>
                            </m:sSub>
                          </m:e>
                        </m:mr>
                      </m:m>
                    </m:oMath>
                  </m:oMathPara>
                </a14:m>
                <a:endParaRPr lang="nb-NO" dirty="0"/>
              </a:p>
            </p:txBody>
          </p:sp>
        </mc:Choice>
        <mc:Fallback>
          <p:sp>
            <p:nvSpPr>
              <p:cNvPr id="22" name="Rektangel 21">
                <a:extLst>
                  <a:ext uri="{FF2B5EF4-FFF2-40B4-BE49-F238E27FC236}">
                    <a16:creationId xmlns:a16="http://schemas.microsoft.com/office/drawing/2014/main" id="{BD65427C-A46C-48E8-8533-6BBA90BD671E}"/>
                  </a:ext>
                </a:extLst>
              </p:cNvPr>
              <p:cNvSpPr>
                <a:spLocks noRot="1" noChangeAspect="1" noMove="1" noResize="1" noEditPoints="1" noAdjustHandles="1" noChangeArrowheads="1" noChangeShapeType="1" noTextEdit="1"/>
              </p:cNvSpPr>
              <p:nvPr/>
            </p:nvSpPr>
            <p:spPr>
              <a:xfrm>
                <a:off x="2801516" y="3957899"/>
                <a:ext cx="1223732" cy="996811"/>
              </a:xfrm>
              <a:prstGeom prst="rect">
                <a:avLst/>
              </a:prstGeom>
              <a:blipFill>
                <a:blip r:embed="rId16"/>
                <a:stretch>
                  <a:fillRect/>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23" name="Rektangel 22">
                <a:extLst>
                  <a:ext uri="{FF2B5EF4-FFF2-40B4-BE49-F238E27FC236}">
                    <a16:creationId xmlns:a16="http://schemas.microsoft.com/office/drawing/2014/main" id="{70288E87-02D8-4363-9583-A18816200A94}"/>
                  </a:ext>
                </a:extLst>
              </p:cNvPr>
              <p:cNvSpPr/>
              <p:nvPr/>
            </p:nvSpPr>
            <p:spPr>
              <a:xfrm>
                <a:off x="2801517" y="4783831"/>
                <a:ext cx="1223733" cy="99681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smtClean="0">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𝑗</m:t>
                                </m:r>
                                <m:r>
                                  <a:rPr lang="en-US" b="0" i="1" smtClean="0">
                                    <a:latin typeface="Cambria Math" panose="02040503050406030204" pitchFamily="18" charset="0"/>
                                  </a:rPr>
                                  <m:t>,19</m:t>
                                </m:r>
                              </m:sub>
                            </m:sSub>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𝑗</m:t>
                                </m:r>
                                <m:r>
                                  <a:rPr lang="en-US" b="0" i="1" smtClean="0">
                                    <a:latin typeface="Cambria Math" panose="02040503050406030204" pitchFamily="18" charset="0"/>
                                  </a:rPr>
                                  <m:t>,20</m:t>
                                </m:r>
                              </m:sub>
                            </m:sSub>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𝑗</m:t>
                                </m:r>
                                <m:r>
                                  <a:rPr lang="en-US" b="0" i="1" smtClean="0">
                                    <a:latin typeface="Cambria Math" panose="02040503050406030204" pitchFamily="18" charset="0"/>
                                  </a:rPr>
                                  <m:t>,21</m:t>
                                </m:r>
                              </m:sub>
                            </m:sSub>
                          </m:e>
                        </m:mr>
                      </m:m>
                    </m:oMath>
                  </m:oMathPara>
                </a14:m>
                <a:endParaRPr lang="nb-NO" dirty="0"/>
              </a:p>
            </p:txBody>
          </p:sp>
        </mc:Choice>
        <mc:Fallback>
          <p:sp>
            <p:nvSpPr>
              <p:cNvPr id="23" name="Rektangel 22">
                <a:extLst>
                  <a:ext uri="{FF2B5EF4-FFF2-40B4-BE49-F238E27FC236}">
                    <a16:creationId xmlns:a16="http://schemas.microsoft.com/office/drawing/2014/main" id="{70288E87-02D8-4363-9583-A18816200A94}"/>
                  </a:ext>
                </a:extLst>
              </p:cNvPr>
              <p:cNvSpPr>
                <a:spLocks noRot="1" noChangeAspect="1" noMove="1" noResize="1" noEditPoints="1" noAdjustHandles="1" noChangeArrowheads="1" noChangeShapeType="1" noTextEdit="1"/>
              </p:cNvSpPr>
              <p:nvPr/>
            </p:nvSpPr>
            <p:spPr>
              <a:xfrm>
                <a:off x="2801517" y="4783831"/>
                <a:ext cx="1223733" cy="996811"/>
              </a:xfrm>
              <a:prstGeom prst="rect">
                <a:avLst/>
              </a:prstGeom>
              <a:blipFill>
                <a:blip r:embed="rId17"/>
                <a:stretch>
                  <a:fillRect/>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24" name="Rektangel 23">
                <a:extLst>
                  <a:ext uri="{FF2B5EF4-FFF2-40B4-BE49-F238E27FC236}">
                    <a16:creationId xmlns:a16="http://schemas.microsoft.com/office/drawing/2014/main" id="{2D20197E-6799-4724-9C25-B4A5AFF79821}"/>
                  </a:ext>
                </a:extLst>
              </p:cNvPr>
              <p:cNvSpPr/>
              <p:nvPr/>
            </p:nvSpPr>
            <p:spPr>
              <a:xfrm>
                <a:off x="2801517" y="5609763"/>
                <a:ext cx="1223732" cy="93871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𝑗</m:t>
                                </m:r>
                                <m:r>
                                  <a:rPr lang="en-US" b="0" i="1" smtClean="0">
                                    <a:latin typeface="Cambria Math" panose="02040503050406030204" pitchFamily="18" charset="0"/>
                                  </a:rPr>
                                  <m:t>,22</m:t>
                                </m:r>
                              </m:sub>
                            </m:sSub>
                          </m:e>
                        </m:mr>
                        <m:mr>
                          <m:e/>
                          <m:e/>
                          <m:e>
                            <m:r>
                              <a:rPr lang="en-US" i="1" smtClean="0">
                                <a:latin typeface="Cambria Math" panose="02040503050406030204" pitchFamily="18" charset="0"/>
                                <a:ea typeface="Cambria Math" panose="02040503050406030204" pitchFamily="18" charset="0"/>
                              </a:rPr>
                              <m:t>⋮</m:t>
                            </m:r>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𝑗</m:t>
                                </m:r>
                                <m:r>
                                  <a:rPr lang="en-US" b="0" i="1" smtClean="0">
                                    <a:latin typeface="Cambria Math" panose="02040503050406030204" pitchFamily="18" charset="0"/>
                                  </a:rPr>
                                  <m:t>,</m:t>
                                </m:r>
                                <m:r>
                                  <a:rPr lang="en-US" b="0" i="1" smtClean="0">
                                    <a:latin typeface="Cambria Math" panose="02040503050406030204" pitchFamily="18" charset="0"/>
                                  </a:rPr>
                                  <m:t>𝑛</m:t>
                                </m:r>
                              </m:sub>
                            </m:sSub>
                          </m:e>
                        </m:mr>
                      </m:m>
                    </m:oMath>
                  </m:oMathPara>
                </a14:m>
                <a:endParaRPr lang="nb-NO" dirty="0"/>
              </a:p>
            </p:txBody>
          </p:sp>
        </mc:Choice>
        <mc:Fallback>
          <p:sp>
            <p:nvSpPr>
              <p:cNvPr id="24" name="Rektangel 23">
                <a:extLst>
                  <a:ext uri="{FF2B5EF4-FFF2-40B4-BE49-F238E27FC236}">
                    <a16:creationId xmlns:a16="http://schemas.microsoft.com/office/drawing/2014/main" id="{2D20197E-6799-4724-9C25-B4A5AFF79821}"/>
                  </a:ext>
                </a:extLst>
              </p:cNvPr>
              <p:cNvSpPr>
                <a:spLocks noRot="1" noChangeAspect="1" noMove="1" noResize="1" noEditPoints="1" noAdjustHandles="1" noChangeArrowheads="1" noChangeShapeType="1" noTextEdit="1"/>
              </p:cNvSpPr>
              <p:nvPr/>
            </p:nvSpPr>
            <p:spPr>
              <a:xfrm>
                <a:off x="2801517" y="5609763"/>
                <a:ext cx="1223732" cy="938719"/>
              </a:xfrm>
              <a:prstGeom prst="rect">
                <a:avLst/>
              </a:prstGeom>
              <a:blipFill>
                <a:blip r:embed="rId18"/>
                <a:stretch>
                  <a:fillRect/>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25" name="Rektangel 24">
                <a:extLst>
                  <a:ext uri="{FF2B5EF4-FFF2-40B4-BE49-F238E27FC236}">
                    <a16:creationId xmlns:a16="http://schemas.microsoft.com/office/drawing/2014/main" id="{85392305-3818-4700-AAA0-217DF05B3FE3}"/>
                  </a:ext>
                </a:extLst>
              </p:cNvPr>
              <p:cNvSpPr/>
              <p:nvPr/>
            </p:nvSpPr>
            <p:spPr>
              <a:xfrm>
                <a:off x="2801516" y="1481771"/>
                <a:ext cx="1125949" cy="99681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smtClean="0">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𝑗</m:t>
                                </m:r>
                                <m:r>
                                  <a:rPr lang="en-US" b="0" i="1" smtClean="0">
                                    <a:latin typeface="Cambria Math" panose="02040503050406030204" pitchFamily="18" charset="0"/>
                                  </a:rPr>
                                  <m:t>,0</m:t>
                                </m:r>
                              </m:sub>
                            </m:sSub>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𝑗</m:t>
                                </m:r>
                                <m:r>
                                  <a:rPr lang="en-US" b="0" i="1" smtClean="0">
                                    <a:latin typeface="Cambria Math" panose="02040503050406030204" pitchFamily="18" charset="0"/>
                                  </a:rPr>
                                  <m:t>,1</m:t>
                                </m:r>
                              </m:sub>
                            </m:sSub>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𝑗</m:t>
                                </m:r>
                                <m:r>
                                  <a:rPr lang="en-US" b="0" i="1" smtClean="0">
                                    <a:latin typeface="Cambria Math" panose="02040503050406030204" pitchFamily="18" charset="0"/>
                                  </a:rPr>
                                  <m:t>,2</m:t>
                                </m:r>
                              </m:sub>
                            </m:sSub>
                          </m:e>
                        </m:mr>
                      </m:m>
                    </m:oMath>
                  </m:oMathPara>
                </a14:m>
                <a:endParaRPr lang="nb-NO" dirty="0"/>
              </a:p>
            </p:txBody>
          </p:sp>
        </mc:Choice>
        <mc:Fallback>
          <p:sp>
            <p:nvSpPr>
              <p:cNvPr id="25" name="Rektangel 24">
                <a:extLst>
                  <a:ext uri="{FF2B5EF4-FFF2-40B4-BE49-F238E27FC236}">
                    <a16:creationId xmlns:a16="http://schemas.microsoft.com/office/drawing/2014/main" id="{85392305-3818-4700-AAA0-217DF05B3FE3}"/>
                  </a:ext>
                </a:extLst>
              </p:cNvPr>
              <p:cNvSpPr>
                <a:spLocks noRot="1" noChangeAspect="1" noMove="1" noResize="1" noEditPoints="1" noAdjustHandles="1" noChangeArrowheads="1" noChangeShapeType="1" noTextEdit="1"/>
              </p:cNvSpPr>
              <p:nvPr/>
            </p:nvSpPr>
            <p:spPr>
              <a:xfrm>
                <a:off x="2801516" y="1481771"/>
                <a:ext cx="1125949" cy="996811"/>
              </a:xfrm>
              <a:prstGeom prst="rect">
                <a:avLst/>
              </a:prstGeom>
              <a:blipFill>
                <a:blip r:embed="rId19"/>
                <a:stretch>
                  <a:fillRect/>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26" name="Rektangel 25">
                <a:extLst>
                  <a:ext uri="{FF2B5EF4-FFF2-40B4-BE49-F238E27FC236}">
                    <a16:creationId xmlns:a16="http://schemas.microsoft.com/office/drawing/2014/main" id="{E3349F0E-5C01-4CB6-B596-960A545EABE6}"/>
                  </a:ext>
                </a:extLst>
              </p:cNvPr>
              <p:cNvSpPr/>
              <p:nvPr/>
            </p:nvSpPr>
            <p:spPr>
              <a:xfrm>
                <a:off x="2801517" y="2307703"/>
                <a:ext cx="1125949" cy="99681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smtClean="0">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𝑗</m:t>
                                </m:r>
                                <m:r>
                                  <a:rPr lang="en-US" b="0" i="1" smtClean="0">
                                    <a:latin typeface="Cambria Math" panose="02040503050406030204" pitchFamily="18" charset="0"/>
                                  </a:rPr>
                                  <m:t>,3</m:t>
                                </m:r>
                              </m:sub>
                            </m:sSub>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𝑗</m:t>
                                </m:r>
                                <m:r>
                                  <a:rPr lang="en-US" b="0" i="1" smtClean="0">
                                    <a:latin typeface="Cambria Math" panose="02040503050406030204" pitchFamily="18" charset="0"/>
                                  </a:rPr>
                                  <m:t>,4</m:t>
                                </m:r>
                              </m:sub>
                            </m:sSub>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𝑗</m:t>
                                </m:r>
                                <m:r>
                                  <a:rPr lang="en-US" b="0" i="1" smtClean="0">
                                    <a:latin typeface="Cambria Math" panose="02040503050406030204" pitchFamily="18" charset="0"/>
                                  </a:rPr>
                                  <m:t>,5</m:t>
                                </m:r>
                              </m:sub>
                            </m:sSub>
                          </m:e>
                        </m:mr>
                      </m:m>
                    </m:oMath>
                  </m:oMathPara>
                </a14:m>
                <a:endParaRPr lang="nb-NO" dirty="0"/>
              </a:p>
            </p:txBody>
          </p:sp>
        </mc:Choice>
        <mc:Fallback>
          <p:sp>
            <p:nvSpPr>
              <p:cNvPr id="26" name="Rektangel 25">
                <a:extLst>
                  <a:ext uri="{FF2B5EF4-FFF2-40B4-BE49-F238E27FC236}">
                    <a16:creationId xmlns:a16="http://schemas.microsoft.com/office/drawing/2014/main" id="{E3349F0E-5C01-4CB6-B596-960A545EABE6}"/>
                  </a:ext>
                </a:extLst>
              </p:cNvPr>
              <p:cNvSpPr>
                <a:spLocks noRot="1" noChangeAspect="1" noMove="1" noResize="1" noEditPoints="1" noAdjustHandles="1" noChangeArrowheads="1" noChangeShapeType="1" noTextEdit="1"/>
              </p:cNvSpPr>
              <p:nvPr/>
            </p:nvSpPr>
            <p:spPr>
              <a:xfrm>
                <a:off x="2801517" y="2307703"/>
                <a:ext cx="1125949" cy="996811"/>
              </a:xfrm>
              <a:prstGeom prst="rect">
                <a:avLst/>
              </a:prstGeom>
              <a:blipFill>
                <a:blip r:embed="rId20"/>
                <a:stretch>
                  <a:fillRect/>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27" name="Rektangel 26">
                <a:extLst>
                  <a:ext uri="{FF2B5EF4-FFF2-40B4-BE49-F238E27FC236}">
                    <a16:creationId xmlns:a16="http://schemas.microsoft.com/office/drawing/2014/main" id="{D0CB9366-36B6-4F2A-9C8E-46EBBB109EB8}"/>
                  </a:ext>
                </a:extLst>
              </p:cNvPr>
              <p:cNvSpPr/>
              <p:nvPr/>
            </p:nvSpPr>
            <p:spPr>
              <a:xfrm>
                <a:off x="2770674" y="3129043"/>
                <a:ext cx="1225016" cy="93679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𝑗</m:t>
                                </m:r>
                                <m:r>
                                  <a:rPr lang="en-US" b="0" i="1" smtClean="0">
                                    <a:latin typeface="Cambria Math" panose="02040503050406030204" pitchFamily="18" charset="0"/>
                                  </a:rPr>
                                  <m:t>,6</m:t>
                                </m:r>
                              </m:sub>
                            </m:sSub>
                          </m:e>
                        </m:mr>
                        <m:mr>
                          <m:e/>
                          <m:e/>
                          <m:e>
                            <m:r>
                              <a:rPr lang="nb-NO" i="1" smtClean="0">
                                <a:latin typeface="Cambria Math" panose="02040503050406030204" pitchFamily="18" charset="0"/>
                                <a:ea typeface="Cambria Math" panose="02040503050406030204" pitchFamily="18" charset="0"/>
                              </a:rPr>
                              <m:t>⋮</m:t>
                            </m:r>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𝑗</m:t>
                                </m:r>
                                <m:r>
                                  <a:rPr lang="en-US" b="0" i="1" smtClean="0">
                                    <a:latin typeface="Cambria Math" panose="02040503050406030204" pitchFamily="18" charset="0"/>
                                  </a:rPr>
                                  <m:t>,15</m:t>
                                </m:r>
                              </m:sub>
                            </m:sSub>
                          </m:e>
                        </m:mr>
                      </m:m>
                    </m:oMath>
                  </m:oMathPara>
                </a14:m>
                <a:endParaRPr lang="nb-NO" dirty="0"/>
              </a:p>
            </p:txBody>
          </p:sp>
        </mc:Choice>
        <mc:Fallback>
          <p:sp>
            <p:nvSpPr>
              <p:cNvPr id="27" name="Rektangel 26">
                <a:extLst>
                  <a:ext uri="{FF2B5EF4-FFF2-40B4-BE49-F238E27FC236}">
                    <a16:creationId xmlns:a16="http://schemas.microsoft.com/office/drawing/2014/main" id="{D0CB9366-36B6-4F2A-9C8E-46EBBB109EB8}"/>
                  </a:ext>
                </a:extLst>
              </p:cNvPr>
              <p:cNvSpPr>
                <a:spLocks noRot="1" noChangeAspect="1" noMove="1" noResize="1" noEditPoints="1" noAdjustHandles="1" noChangeArrowheads="1" noChangeShapeType="1" noTextEdit="1"/>
              </p:cNvSpPr>
              <p:nvPr/>
            </p:nvSpPr>
            <p:spPr>
              <a:xfrm>
                <a:off x="2770674" y="3129043"/>
                <a:ext cx="1225016" cy="936795"/>
              </a:xfrm>
              <a:prstGeom prst="rect">
                <a:avLst/>
              </a:prstGeom>
              <a:blipFill>
                <a:blip r:embed="rId21"/>
                <a:stretch>
                  <a:fillRect/>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28" name="TekstSylinder 27">
                <a:extLst>
                  <a:ext uri="{FF2B5EF4-FFF2-40B4-BE49-F238E27FC236}">
                    <a16:creationId xmlns:a16="http://schemas.microsoft.com/office/drawing/2014/main" id="{264A9F59-37EF-45CE-A126-9D06125918EC}"/>
                  </a:ext>
                </a:extLst>
              </p:cNvPr>
              <p:cNvSpPr txBox="1"/>
              <p:nvPr/>
            </p:nvSpPr>
            <p:spPr>
              <a:xfrm>
                <a:off x="1723167" y="1467370"/>
                <a:ext cx="363338" cy="5078313"/>
              </a:xfrm>
              <a:prstGeom prst="rect">
                <a:avLst/>
              </a:prstGeom>
              <a:noFill/>
            </p:spPr>
            <p:txBody>
              <a:bodyPr wrap="square" rtlCol="0">
                <a:spAutoFit/>
              </a:bodyPr>
              <a:lstStyle/>
              <a:p>
                <a:r>
                  <a:rPr lang="en-US" dirty="0"/>
                  <a:t>=</a:t>
                </a:r>
              </a:p>
              <a:p>
                <a:r>
                  <a:rPr lang="en-US" dirty="0"/>
                  <a:t>=</a:t>
                </a:r>
              </a:p>
              <a:p>
                <a:r>
                  <a:rPr lang="en-US" dirty="0"/>
                  <a:t>=</a:t>
                </a:r>
              </a:p>
              <a:p>
                <a:r>
                  <a:rPr lang="en-US" dirty="0"/>
                  <a:t>=</a:t>
                </a:r>
              </a:p>
              <a:p>
                <a:r>
                  <a:rPr lang="en-US" dirty="0"/>
                  <a:t>=</a:t>
                </a:r>
              </a:p>
              <a:p>
                <a:r>
                  <a:rPr lang="en-US" dirty="0"/>
                  <a:t>=</a:t>
                </a:r>
              </a:p>
              <a:p>
                <a:r>
                  <a:rPr lang="en-US" dirty="0"/>
                  <a:t>=</a:t>
                </a:r>
              </a:p>
              <a:p>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m:t>
                      </m:r>
                    </m:oMath>
                  </m:oMathPara>
                </a14:m>
                <a:endParaRPr lang="en-US" dirty="0"/>
              </a:p>
              <a:p>
                <a:r>
                  <a:rPr lang="en-US" dirty="0"/>
                  <a:t>=</a:t>
                </a:r>
              </a:p>
              <a:p>
                <a:r>
                  <a:rPr lang="en-US" dirty="0"/>
                  <a:t>=</a:t>
                </a:r>
              </a:p>
              <a:p>
                <a:r>
                  <a:rPr lang="en-US" dirty="0"/>
                  <a:t>=</a:t>
                </a:r>
              </a:p>
              <a:p>
                <a:r>
                  <a:rPr lang="en-US" dirty="0"/>
                  <a:t>=</a:t>
                </a:r>
              </a:p>
              <a:p>
                <a:r>
                  <a:rPr lang="en-US" dirty="0"/>
                  <a:t>=</a:t>
                </a:r>
              </a:p>
              <a:p>
                <a:r>
                  <a:rPr lang="en-US" dirty="0"/>
                  <a:t>=</a:t>
                </a:r>
              </a:p>
              <a:p>
                <a:r>
                  <a:rPr lang="en-US" dirty="0"/>
                  <a:t>=</a:t>
                </a:r>
              </a:p>
              <a:p>
                <a:r>
                  <a:rPr lang="en-US" dirty="0"/>
                  <a:t>=</a:t>
                </a:r>
              </a:p>
              <a:p>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rPr>
                        <m:t>⋮</m:t>
                      </m:r>
                    </m:oMath>
                  </m:oMathPara>
                </a14:m>
                <a:endParaRPr lang="en-US" dirty="0"/>
              </a:p>
              <a:p>
                <a:r>
                  <a:rPr lang="en-US" dirty="0"/>
                  <a:t>=</a:t>
                </a:r>
                <a:endParaRPr lang="nb-NO" dirty="0"/>
              </a:p>
            </p:txBody>
          </p:sp>
        </mc:Choice>
        <mc:Fallback>
          <p:sp>
            <p:nvSpPr>
              <p:cNvPr id="28" name="TekstSylinder 27">
                <a:extLst>
                  <a:ext uri="{FF2B5EF4-FFF2-40B4-BE49-F238E27FC236}">
                    <a16:creationId xmlns:a16="http://schemas.microsoft.com/office/drawing/2014/main" id="{264A9F59-37EF-45CE-A126-9D06125918EC}"/>
                  </a:ext>
                </a:extLst>
              </p:cNvPr>
              <p:cNvSpPr txBox="1">
                <a:spLocks noRot="1" noChangeAspect="1" noMove="1" noResize="1" noEditPoints="1" noAdjustHandles="1" noChangeArrowheads="1" noChangeShapeType="1" noTextEdit="1"/>
              </p:cNvSpPr>
              <p:nvPr/>
            </p:nvSpPr>
            <p:spPr>
              <a:xfrm>
                <a:off x="1723167" y="1467370"/>
                <a:ext cx="363338" cy="5078313"/>
              </a:xfrm>
              <a:prstGeom prst="rect">
                <a:avLst/>
              </a:prstGeom>
              <a:blipFill>
                <a:blip r:embed="rId22"/>
                <a:stretch>
                  <a:fillRect l="-15254" t="-720" b="-960"/>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29" name="TekstSylinder 28">
                <a:extLst>
                  <a:ext uri="{FF2B5EF4-FFF2-40B4-BE49-F238E27FC236}">
                    <a16:creationId xmlns:a16="http://schemas.microsoft.com/office/drawing/2014/main" id="{043689DE-1A82-4862-A8BD-E61564B7C076}"/>
                  </a:ext>
                </a:extLst>
              </p:cNvPr>
              <p:cNvSpPr txBox="1"/>
              <p:nvPr/>
            </p:nvSpPr>
            <p:spPr>
              <a:xfrm>
                <a:off x="3001228" y="6182598"/>
                <a:ext cx="545006" cy="369332"/>
              </a:xfrm>
              <a:prstGeom prst="rect">
                <a:avLst/>
              </a:prstGeom>
              <a:noFill/>
            </p:spPr>
            <p:txBody>
              <a:bodyPr wrap="square" rtlCol="0">
                <a:spAutoFit/>
              </a:bodyPr>
              <a:lstStyle/>
              <a:p>
                <a:r>
                  <a:rPr lang="en-US" dirty="0"/>
                  <a:t>,</a:t>
                </a:r>
                <a14:m>
                  <m:oMath xmlns:m="http://schemas.openxmlformats.org/officeDocument/2006/math">
                    <m: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m:t>
                    </m:r>
                  </m:oMath>
                </a14:m>
                <a:endParaRPr lang="nb-NO" dirty="0"/>
              </a:p>
            </p:txBody>
          </p:sp>
        </mc:Choice>
        <mc:Fallback>
          <p:sp>
            <p:nvSpPr>
              <p:cNvPr id="29" name="TekstSylinder 28">
                <a:extLst>
                  <a:ext uri="{FF2B5EF4-FFF2-40B4-BE49-F238E27FC236}">
                    <a16:creationId xmlns:a16="http://schemas.microsoft.com/office/drawing/2014/main" id="{043689DE-1A82-4862-A8BD-E61564B7C076}"/>
                  </a:ext>
                </a:extLst>
              </p:cNvPr>
              <p:cNvSpPr txBox="1">
                <a:spLocks noRot="1" noChangeAspect="1" noMove="1" noResize="1" noEditPoints="1" noAdjustHandles="1" noChangeArrowheads="1" noChangeShapeType="1" noTextEdit="1"/>
              </p:cNvSpPr>
              <p:nvPr/>
            </p:nvSpPr>
            <p:spPr>
              <a:xfrm>
                <a:off x="3001228" y="6182598"/>
                <a:ext cx="545006" cy="369332"/>
              </a:xfrm>
              <a:prstGeom prst="rect">
                <a:avLst/>
              </a:prstGeom>
              <a:blipFill>
                <a:blip r:embed="rId23"/>
                <a:stretch>
                  <a:fillRect l="-8889" t="-8197" b="-24590"/>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30" name="TekstSylinder 29">
                <a:extLst>
                  <a:ext uri="{FF2B5EF4-FFF2-40B4-BE49-F238E27FC236}">
                    <a16:creationId xmlns:a16="http://schemas.microsoft.com/office/drawing/2014/main" id="{CC943ACA-6C90-4372-8A31-7222C079009B}"/>
                  </a:ext>
                </a:extLst>
              </p:cNvPr>
              <p:cNvSpPr txBox="1"/>
              <p:nvPr/>
            </p:nvSpPr>
            <p:spPr>
              <a:xfrm>
                <a:off x="2943048" y="1478323"/>
                <a:ext cx="545006" cy="369332"/>
              </a:xfrm>
              <a:prstGeom prst="rect">
                <a:avLst/>
              </a:prstGeom>
              <a:noFill/>
            </p:spPr>
            <p:txBody>
              <a:bodyPr wrap="square" rtlCol="0">
                <a:spAutoFit/>
              </a:bodyPr>
              <a:lstStyle/>
              <a:p>
                <a:r>
                  <a:rPr lang="en-US" dirty="0"/>
                  <a:t>,</a:t>
                </a:r>
                <a14:m>
                  <m:oMath xmlns:m="http://schemas.openxmlformats.org/officeDocument/2006/math">
                    <m: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m:t>
                    </m:r>
                  </m:oMath>
                </a14:m>
                <a:endParaRPr lang="nb-NO" dirty="0"/>
              </a:p>
            </p:txBody>
          </p:sp>
        </mc:Choice>
        <mc:Fallback>
          <p:sp>
            <p:nvSpPr>
              <p:cNvPr id="30" name="TekstSylinder 29">
                <a:extLst>
                  <a:ext uri="{FF2B5EF4-FFF2-40B4-BE49-F238E27FC236}">
                    <a16:creationId xmlns:a16="http://schemas.microsoft.com/office/drawing/2014/main" id="{CC943ACA-6C90-4372-8A31-7222C079009B}"/>
                  </a:ext>
                </a:extLst>
              </p:cNvPr>
              <p:cNvSpPr txBox="1">
                <a:spLocks noRot="1" noChangeAspect="1" noMove="1" noResize="1" noEditPoints="1" noAdjustHandles="1" noChangeArrowheads="1" noChangeShapeType="1" noTextEdit="1"/>
              </p:cNvSpPr>
              <p:nvPr/>
            </p:nvSpPr>
            <p:spPr>
              <a:xfrm>
                <a:off x="2943048" y="1478323"/>
                <a:ext cx="545006" cy="369332"/>
              </a:xfrm>
              <a:prstGeom prst="rect">
                <a:avLst/>
              </a:prstGeom>
              <a:blipFill>
                <a:blip r:embed="rId24"/>
                <a:stretch>
                  <a:fillRect l="-10112" t="-10000" b="-26667"/>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31" name="TekstSylinder 30">
                <a:extLst>
                  <a:ext uri="{FF2B5EF4-FFF2-40B4-BE49-F238E27FC236}">
                    <a16:creationId xmlns:a16="http://schemas.microsoft.com/office/drawing/2014/main" id="{E6922D1B-F86E-493E-9DF6-3958C3782DB0}"/>
                  </a:ext>
                </a:extLst>
              </p:cNvPr>
              <p:cNvSpPr txBox="1"/>
              <p:nvPr/>
            </p:nvSpPr>
            <p:spPr>
              <a:xfrm>
                <a:off x="2943048" y="3478263"/>
                <a:ext cx="545006" cy="369332"/>
              </a:xfrm>
              <a:prstGeom prst="rect">
                <a:avLst/>
              </a:prstGeom>
              <a:noFill/>
            </p:spPr>
            <p:txBody>
              <a:bodyPr wrap="square" rtlCol="0">
                <a:spAutoFit/>
              </a:bodyPr>
              <a:lstStyle/>
              <a:p>
                <a:r>
                  <a:rPr lang="en-US" dirty="0"/>
                  <a:t>,</a:t>
                </a:r>
                <a14:m>
                  <m:oMath xmlns:m="http://schemas.openxmlformats.org/officeDocument/2006/math">
                    <m: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m:t>
                    </m:r>
                  </m:oMath>
                </a14:m>
                <a:endParaRPr lang="nb-NO" dirty="0"/>
              </a:p>
            </p:txBody>
          </p:sp>
        </mc:Choice>
        <mc:Fallback>
          <p:sp>
            <p:nvSpPr>
              <p:cNvPr id="31" name="TekstSylinder 30">
                <a:extLst>
                  <a:ext uri="{FF2B5EF4-FFF2-40B4-BE49-F238E27FC236}">
                    <a16:creationId xmlns:a16="http://schemas.microsoft.com/office/drawing/2014/main" id="{E6922D1B-F86E-493E-9DF6-3958C3782DB0}"/>
                  </a:ext>
                </a:extLst>
              </p:cNvPr>
              <p:cNvSpPr txBox="1">
                <a:spLocks noRot="1" noChangeAspect="1" noMove="1" noResize="1" noEditPoints="1" noAdjustHandles="1" noChangeArrowheads="1" noChangeShapeType="1" noTextEdit="1"/>
              </p:cNvSpPr>
              <p:nvPr/>
            </p:nvSpPr>
            <p:spPr>
              <a:xfrm>
                <a:off x="2943048" y="3478263"/>
                <a:ext cx="545006" cy="369332"/>
              </a:xfrm>
              <a:prstGeom prst="rect">
                <a:avLst/>
              </a:prstGeom>
              <a:blipFill>
                <a:blip r:embed="rId25"/>
                <a:stretch>
                  <a:fillRect l="-10112" t="-10000" b="-26667"/>
                </a:stretch>
              </a:blipFill>
            </p:spPr>
            <p:txBody>
              <a:bodyPr/>
              <a:lstStyle/>
              <a:p>
                <a:r>
                  <a:rPr lang="nb-NO">
                    <a:noFill/>
                  </a:rPr>
                  <a:t> </a:t>
                </a:r>
              </a:p>
            </p:txBody>
          </p:sp>
        </mc:Fallback>
      </mc:AlternateContent>
      <p:sp>
        <p:nvSpPr>
          <p:cNvPr id="32" name="Rektangel 31">
            <a:extLst>
              <a:ext uri="{FF2B5EF4-FFF2-40B4-BE49-F238E27FC236}">
                <a16:creationId xmlns:a16="http://schemas.microsoft.com/office/drawing/2014/main" id="{3328DE30-8B65-40DA-974D-9E92399EAFF0}"/>
              </a:ext>
            </a:extLst>
          </p:cNvPr>
          <p:cNvSpPr/>
          <p:nvPr/>
        </p:nvSpPr>
        <p:spPr>
          <a:xfrm>
            <a:off x="838200" y="1398850"/>
            <a:ext cx="3089265" cy="2637403"/>
          </a:xfrm>
          <a:prstGeom prst="rect">
            <a:avLst/>
          </a:prstGeom>
          <a:noFill/>
          <a:ln w="285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3" name="TekstSylinder 32">
            <a:extLst>
              <a:ext uri="{FF2B5EF4-FFF2-40B4-BE49-F238E27FC236}">
                <a16:creationId xmlns:a16="http://schemas.microsoft.com/office/drawing/2014/main" id="{05FAFBC6-42E6-43A5-8DC3-6854E7B15AE6}"/>
              </a:ext>
            </a:extLst>
          </p:cNvPr>
          <p:cNvSpPr txBox="1"/>
          <p:nvPr/>
        </p:nvSpPr>
        <p:spPr>
          <a:xfrm>
            <a:off x="6095999" y="1847655"/>
            <a:ext cx="5706421" cy="2031325"/>
          </a:xfrm>
          <a:prstGeom prst="rect">
            <a:avLst/>
          </a:prstGeom>
          <a:noFill/>
        </p:spPr>
        <p:txBody>
          <a:bodyPr wrap="square" rtlCol="0">
            <a:spAutoFit/>
          </a:bodyPr>
          <a:lstStyle/>
          <a:p>
            <a:pPr marL="285750" indent="-285750">
              <a:buFont typeface="Arial" panose="020B0604020202020204" pitchFamily="34" charset="0"/>
              <a:buChar char="•"/>
            </a:pPr>
            <a:r>
              <a:rPr lang="en-US" dirty="0"/>
              <a:t>All remaining vectors are a solution to the final system</a:t>
            </a:r>
          </a:p>
          <a:p>
            <a:pPr marL="742950" lvl="1" indent="-285750">
              <a:buFont typeface="Arial" panose="020B0604020202020204" pitchFamily="34" charset="0"/>
              <a:buChar char="•"/>
            </a:pPr>
            <a:r>
              <a:rPr lang="en-US" dirty="0"/>
              <a:t>Due to false positives, there may be more than one remaining vector</a:t>
            </a:r>
          </a:p>
          <a:p>
            <a:pPr marL="742950" lvl="1" indent="-285750">
              <a:buFont typeface="Arial" panose="020B0604020202020204" pitchFamily="34" charset="0"/>
              <a:buChar char="•"/>
            </a:pPr>
            <a:r>
              <a:rPr lang="en-US" dirty="0"/>
              <a:t>Other aspects of the cipher may allow for more than one solution</a:t>
            </a:r>
            <a:endParaRPr lang="nb-NO" dirty="0"/>
          </a:p>
          <a:p>
            <a:pPr marL="742950" lvl="1" indent="-285750">
              <a:buFont typeface="Arial" panose="020B0604020202020204" pitchFamily="34" charset="0"/>
              <a:buChar char="•"/>
            </a:pPr>
            <a:endParaRPr lang="en-US" dirty="0"/>
          </a:p>
          <a:p>
            <a:pPr lvl="1"/>
            <a:endParaRPr lang="nb-NO" dirty="0"/>
          </a:p>
        </p:txBody>
      </p:sp>
      <p:sp>
        <p:nvSpPr>
          <p:cNvPr id="34" name="Rektangel 33">
            <a:extLst>
              <a:ext uri="{FF2B5EF4-FFF2-40B4-BE49-F238E27FC236}">
                <a16:creationId xmlns:a16="http://schemas.microsoft.com/office/drawing/2014/main" id="{EC93EF58-A83F-4AF4-B2CC-E09C75090AC1}"/>
              </a:ext>
            </a:extLst>
          </p:cNvPr>
          <p:cNvSpPr/>
          <p:nvPr/>
        </p:nvSpPr>
        <p:spPr>
          <a:xfrm>
            <a:off x="7141861" y="5103624"/>
            <a:ext cx="2248622" cy="584775"/>
          </a:xfrm>
          <a:prstGeom prst="rect">
            <a:avLst/>
          </a:prstGeom>
        </p:spPr>
        <p:txBody>
          <a:bodyPr wrap="square">
            <a:spAutoFit/>
          </a:bodyPr>
          <a:lstStyle/>
          <a:p>
            <a:r>
              <a:rPr lang="en-US" sz="3200" dirty="0"/>
              <a:t>Questions?</a:t>
            </a:r>
            <a:endParaRPr lang="nb-NO" sz="3200" dirty="0"/>
          </a:p>
        </p:txBody>
      </p:sp>
      <p:sp>
        <p:nvSpPr>
          <p:cNvPr id="35" name="Plassholder for lysbildenummer 34">
            <a:extLst>
              <a:ext uri="{FF2B5EF4-FFF2-40B4-BE49-F238E27FC236}">
                <a16:creationId xmlns:a16="http://schemas.microsoft.com/office/drawing/2014/main" id="{68A6C0DD-449D-4F86-AF17-812C01E14324}"/>
              </a:ext>
            </a:extLst>
          </p:cNvPr>
          <p:cNvSpPr>
            <a:spLocks noGrp="1"/>
          </p:cNvSpPr>
          <p:nvPr>
            <p:ph type="sldNum" sz="quarter" idx="12"/>
          </p:nvPr>
        </p:nvSpPr>
        <p:spPr/>
        <p:txBody>
          <a:bodyPr/>
          <a:lstStyle/>
          <a:p>
            <a:fld id="{59B60D5B-D119-4F98-A338-F0542F476413}" type="slidenum">
              <a:rPr lang="nb-NO" smtClean="0"/>
              <a:t>16</a:t>
            </a:fld>
            <a:endParaRPr lang="nb-NO"/>
          </a:p>
        </p:txBody>
      </p:sp>
    </p:spTree>
    <p:extLst>
      <p:ext uri="{BB962C8B-B14F-4D97-AF65-F5344CB8AC3E}">
        <p14:creationId xmlns:p14="http://schemas.microsoft.com/office/powerpoint/2010/main" val="37980344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
                                            <p:txEl>
                                              <p:pRg st="0" end="0"/>
                                            </p:txEl>
                                          </p:spTgt>
                                        </p:tgtEl>
                                        <p:attrNameLst>
                                          <p:attrName>style.visibility</p:attrName>
                                        </p:attrNameLst>
                                      </p:cBhvr>
                                      <p:to>
                                        <p:strVal val="visible"/>
                                      </p:to>
                                    </p:set>
                                    <p:animEffect transition="in" filter="fade">
                                      <p:cBhvr>
                                        <p:cTn id="7" dur="500"/>
                                        <p:tgtEl>
                                          <p:spTgt spid="3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3">
                                            <p:txEl>
                                              <p:pRg st="1" end="1"/>
                                            </p:txEl>
                                          </p:spTgt>
                                        </p:tgtEl>
                                        <p:attrNameLst>
                                          <p:attrName>style.visibility</p:attrName>
                                        </p:attrNameLst>
                                      </p:cBhvr>
                                      <p:to>
                                        <p:strVal val="visible"/>
                                      </p:to>
                                    </p:set>
                                    <p:animEffect transition="in" filter="fade">
                                      <p:cBhvr>
                                        <p:cTn id="12" dur="500"/>
                                        <p:tgtEl>
                                          <p:spTgt spid="3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3">
                                            <p:txEl>
                                              <p:pRg st="2" end="2"/>
                                            </p:txEl>
                                          </p:spTgt>
                                        </p:tgtEl>
                                        <p:attrNameLst>
                                          <p:attrName>style.visibility</p:attrName>
                                        </p:attrNameLst>
                                      </p:cBhvr>
                                      <p:to>
                                        <p:strVal val="visible"/>
                                      </p:to>
                                    </p:set>
                                    <p:animEffect transition="in" filter="fade">
                                      <p:cBhvr>
                                        <p:cTn id="17" dur="500"/>
                                        <p:tgtEl>
                                          <p:spTgt spid="3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2"/>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fade">
                                      <p:cBhvr>
                                        <p:cTn id="26"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build="p" bldLvl="2"/>
      <p:bldP spid="3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FF98492-F8D2-4597-8496-E76B85EDB82F}"/>
              </a:ext>
            </a:extLst>
          </p:cNvPr>
          <p:cNvSpPr>
            <a:spLocks noGrp="1"/>
          </p:cNvSpPr>
          <p:nvPr>
            <p:ph type="title"/>
          </p:nvPr>
        </p:nvSpPr>
        <p:spPr/>
        <p:txBody>
          <a:bodyPr>
            <a:normAutofit/>
          </a:bodyPr>
          <a:lstStyle/>
          <a:p>
            <a:r>
              <a:rPr lang="en-US" sz="2800" dirty="0">
                <a:latin typeface="Calibri bold" panose="020F0702030404030204" pitchFamily="34" charset="0"/>
                <a:cs typeface="Calibri bold" panose="020F0702030404030204" pitchFamily="34" charset="0"/>
              </a:rPr>
              <a:t>Today, we no longer actively use MRHS. Instead we use Compressed Right-Hand Sides (CRHS)</a:t>
            </a:r>
            <a:endParaRPr lang="nb-NO" sz="2800" dirty="0">
              <a:latin typeface="Calibri bold" panose="020F0702030404030204" pitchFamily="34" charset="0"/>
              <a:cs typeface="Calibri bold" panose="020F0702030404030204" pitchFamily="34" charset="0"/>
            </a:endParaRPr>
          </a:p>
        </p:txBody>
      </p:sp>
      <p:sp>
        <p:nvSpPr>
          <p:cNvPr id="3" name="Plassholder for innhold 2">
            <a:extLst>
              <a:ext uri="{FF2B5EF4-FFF2-40B4-BE49-F238E27FC236}">
                <a16:creationId xmlns:a16="http://schemas.microsoft.com/office/drawing/2014/main" id="{15EA3350-3508-4452-895E-62B23C84394C}"/>
              </a:ext>
            </a:extLst>
          </p:cNvPr>
          <p:cNvSpPr>
            <a:spLocks noGrp="1"/>
          </p:cNvSpPr>
          <p:nvPr>
            <p:ph idx="1"/>
          </p:nvPr>
        </p:nvSpPr>
        <p:spPr/>
        <p:txBody>
          <a:bodyPr/>
          <a:lstStyle/>
          <a:p>
            <a:r>
              <a:rPr lang="en-US" dirty="0"/>
              <a:t>With CRHS</a:t>
            </a:r>
          </a:p>
          <a:p>
            <a:pPr lvl="1"/>
            <a:r>
              <a:rPr lang="en-US" dirty="0"/>
              <a:t>The RHS is instead represented as a Binary Decision Diagram</a:t>
            </a:r>
          </a:p>
          <a:p>
            <a:pPr lvl="1"/>
            <a:r>
              <a:rPr lang="en-US" dirty="0"/>
              <a:t>Not only drops rows, but also columns</a:t>
            </a:r>
          </a:p>
          <a:p>
            <a:pPr lvl="1"/>
            <a:r>
              <a:rPr lang="en-US" dirty="0"/>
              <a:t>Still issues with memory</a:t>
            </a:r>
          </a:p>
          <a:p>
            <a:pPr lvl="1"/>
            <a:endParaRPr lang="en-US" dirty="0"/>
          </a:p>
          <a:p>
            <a:pPr lvl="1"/>
            <a:r>
              <a:rPr lang="en-US" dirty="0"/>
              <a:t>Brand new CRHS tool almost done, paper in the works</a:t>
            </a:r>
            <a:endParaRPr lang="nb-NO" dirty="0"/>
          </a:p>
        </p:txBody>
      </p:sp>
      <p:sp>
        <p:nvSpPr>
          <p:cNvPr id="4" name="Plassholder for lysbildenummer 3">
            <a:extLst>
              <a:ext uri="{FF2B5EF4-FFF2-40B4-BE49-F238E27FC236}">
                <a16:creationId xmlns:a16="http://schemas.microsoft.com/office/drawing/2014/main" id="{86E2F124-7ADF-436D-93C8-58EAD0727B50}"/>
              </a:ext>
            </a:extLst>
          </p:cNvPr>
          <p:cNvSpPr>
            <a:spLocks noGrp="1"/>
          </p:cNvSpPr>
          <p:nvPr>
            <p:ph type="sldNum" sz="quarter" idx="12"/>
          </p:nvPr>
        </p:nvSpPr>
        <p:spPr/>
        <p:txBody>
          <a:bodyPr/>
          <a:lstStyle/>
          <a:p>
            <a:fld id="{59B60D5B-D119-4F98-A338-F0542F476413}" type="slidenum">
              <a:rPr lang="nb-NO" smtClean="0"/>
              <a:t>17</a:t>
            </a:fld>
            <a:endParaRPr lang="nb-NO"/>
          </a:p>
        </p:txBody>
      </p:sp>
      <p:sp>
        <p:nvSpPr>
          <p:cNvPr id="5" name="Oval 8">
            <a:extLst>
              <a:ext uri="{FF2B5EF4-FFF2-40B4-BE49-F238E27FC236}">
                <a16:creationId xmlns:a16="http://schemas.microsoft.com/office/drawing/2014/main" id="{0D8E6AF1-D303-454C-A93D-88EA722EB82A}"/>
              </a:ext>
            </a:extLst>
          </p:cNvPr>
          <p:cNvSpPr/>
          <p:nvPr/>
        </p:nvSpPr>
        <p:spPr>
          <a:xfrm>
            <a:off x="10027096" y="1943549"/>
            <a:ext cx="634482" cy="5505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6" name="Oval 9">
            <a:extLst>
              <a:ext uri="{FF2B5EF4-FFF2-40B4-BE49-F238E27FC236}">
                <a16:creationId xmlns:a16="http://schemas.microsoft.com/office/drawing/2014/main" id="{E6AE3592-2862-4902-9D26-4AA1D227F0D5}"/>
              </a:ext>
            </a:extLst>
          </p:cNvPr>
          <p:cNvSpPr/>
          <p:nvPr/>
        </p:nvSpPr>
        <p:spPr>
          <a:xfrm>
            <a:off x="9392614" y="2663786"/>
            <a:ext cx="634482" cy="5505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Oval 10">
            <a:extLst>
              <a:ext uri="{FF2B5EF4-FFF2-40B4-BE49-F238E27FC236}">
                <a16:creationId xmlns:a16="http://schemas.microsoft.com/office/drawing/2014/main" id="{D8EBD03D-B603-4321-807C-C0C00DC14C48}"/>
              </a:ext>
            </a:extLst>
          </p:cNvPr>
          <p:cNvSpPr/>
          <p:nvPr/>
        </p:nvSpPr>
        <p:spPr>
          <a:xfrm>
            <a:off x="10656102" y="2663786"/>
            <a:ext cx="634482" cy="5505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8" name="Oval 11">
            <a:extLst>
              <a:ext uri="{FF2B5EF4-FFF2-40B4-BE49-F238E27FC236}">
                <a16:creationId xmlns:a16="http://schemas.microsoft.com/office/drawing/2014/main" id="{EC0F2908-10F8-4BFD-B198-87C594084D4C}"/>
              </a:ext>
            </a:extLst>
          </p:cNvPr>
          <p:cNvSpPr/>
          <p:nvPr/>
        </p:nvSpPr>
        <p:spPr>
          <a:xfrm>
            <a:off x="10027096" y="3384023"/>
            <a:ext cx="634482" cy="5505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9" name="Rectangle 13">
            <a:extLst>
              <a:ext uri="{FF2B5EF4-FFF2-40B4-BE49-F238E27FC236}">
                <a16:creationId xmlns:a16="http://schemas.microsoft.com/office/drawing/2014/main" id="{BD4165AB-0BB4-443D-842B-9EDCE31DE0B3}"/>
              </a:ext>
            </a:extLst>
          </p:cNvPr>
          <p:cNvSpPr/>
          <p:nvPr/>
        </p:nvSpPr>
        <p:spPr>
          <a:xfrm>
            <a:off x="10021620" y="4363785"/>
            <a:ext cx="634482" cy="5505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cxnSp>
        <p:nvCxnSpPr>
          <p:cNvPr id="10" name="Straight Arrow Connector 24">
            <a:extLst>
              <a:ext uri="{FF2B5EF4-FFF2-40B4-BE49-F238E27FC236}">
                <a16:creationId xmlns:a16="http://schemas.microsoft.com/office/drawing/2014/main" id="{DF1FDE8F-AA50-4583-8E76-EA6440A9E1BE}"/>
              </a:ext>
            </a:extLst>
          </p:cNvPr>
          <p:cNvCxnSpPr>
            <a:cxnSpLocks/>
            <a:stCxn id="5" idx="5"/>
            <a:endCxn id="7" idx="1"/>
          </p:cNvCxnSpPr>
          <p:nvPr/>
        </p:nvCxnSpPr>
        <p:spPr>
          <a:xfrm>
            <a:off x="10568660" y="2413436"/>
            <a:ext cx="180360" cy="3309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47">
            <a:extLst>
              <a:ext uri="{FF2B5EF4-FFF2-40B4-BE49-F238E27FC236}">
                <a16:creationId xmlns:a16="http://schemas.microsoft.com/office/drawing/2014/main" id="{D8BA5481-62EB-4EAE-851B-6C4A43ACE304}"/>
              </a:ext>
            </a:extLst>
          </p:cNvPr>
          <p:cNvCxnSpPr>
            <a:cxnSpLocks/>
            <a:stCxn id="5" idx="3"/>
            <a:endCxn id="6" idx="7"/>
          </p:cNvCxnSpPr>
          <p:nvPr/>
        </p:nvCxnSpPr>
        <p:spPr>
          <a:xfrm flipH="1">
            <a:off x="9934178" y="2413436"/>
            <a:ext cx="185836" cy="330970"/>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51">
            <a:extLst>
              <a:ext uri="{FF2B5EF4-FFF2-40B4-BE49-F238E27FC236}">
                <a16:creationId xmlns:a16="http://schemas.microsoft.com/office/drawing/2014/main" id="{A50A0869-514D-4A7F-849D-A830A7CA342C}"/>
              </a:ext>
            </a:extLst>
          </p:cNvPr>
          <p:cNvCxnSpPr>
            <a:cxnSpLocks/>
            <a:stCxn id="6" idx="5"/>
            <a:endCxn id="8" idx="1"/>
          </p:cNvCxnSpPr>
          <p:nvPr/>
        </p:nvCxnSpPr>
        <p:spPr>
          <a:xfrm>
            <a:off x="9934178" y="3133673"/>
            <a:ext cx="185836" cy="330970"/>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54">
            <a:extLst>
              <a:ext uri="{FF2B5EF4-FFF2-40B4-BE49-F238E27FC236}">
                <a16:creationId xmlns:a16="http://schemas.microsoft.com/office/drawing/2014/main" id="{494A316D-4872-40D7-B1A3-BEE45D0EFC47}"/>
              </a:ext>
            </a:extLst>
          </p:cNvPr>
          <p:cNvCxnSpPr>
            <a:cxnSpLocks/>
            <a:stCxn id="8" idx="4"/>
            <a:endCxn id="9" idx="0"/>
          </p:cNvCxnSpPr>
          <p:nvPr/>
        </p:nvCxnSpPr>
        <p:spPr>
          <a:xfrm flipH="1">
            <a:off x="10338861" y="3934530"/>
            <a:ext cx="5476" cy="429255"/>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57">
            <a:extLst>
              <a:ext uri="{FF2B5EF4-FFF2-40B4-BE49-F238E27FC236}">
                <a16:creationId xmlns:a16="http://schemas.microsoft.com/office/drawing/2014/main" id="{C84D5DDD-B197-4DD6-8DED-F23CCF5ACBFB}"/>
              </a:ext>
            </a:extLst>
          </p:cNvPr>
          <p:cNvCxnSpPr>
            <a:cxnSpLocks/>
            <a:stCxn id="7" idx="3"/>
            <a:endCxn id="8" idx="7"/>
          </p:cNvCxnSpPr>
          <p:nvPr/>
        </p:nvCxnSpPr>
        <p:spPr>
          <a:xfrm flipH="1">
            <a:off x="10568660" y="3133673"/>
            <a:ext cx="180360" cy="330970"/>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774310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0" presetClass="entr" presetSubtype="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500"/>
                                        <p:tgtEl>
                                          <p:spTgt spid="6"/>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500"/>
                                        <p:tgtEl>
                                          <p:spTgt spid="7"/>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500"/>
                                        <p:tgtEl>
                                          <p:spTgt spid="8"/>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500"/>
                                        <p:tgtEl>
                                          <p:spTgt spid="9"/>
                                        </p:tgtEl>
                                      </p:cBhvr>
                                    </p:animEffect>
                                  </p:childTnLst>
                                </p:cTn>
                              </p:par>
                              <p:par>
                                <p:cTn id="38" presetID="10" presetClass="entr" presetSubtype="0" fill="hold" nodeType="with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500"/>
                                        <p:tgtEl>
                                          <p:spTgt spid="10"/>
                                        </p:tgtEl>
                                      </p:cBhvr>
                                    </p:animEffect>
                                  </p:childTnLst>
                                </p:cTn>
                              </p:par>
                              <p:par>
                                <p:cTn id="41" presetID="10" presetClass="entr" presetSubtype="0" fill="hold" nodeType="with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fade">
                                      <p:cBhvr>
                                        <p:cTn id="43" dur="500"/>
                                        <p:tgtEl>
                                          <p:spTgt spid="11"/>
                                        </p:tgtEl>
                                      </p:cBhvr>
                                    </p:animEffect>
                                  </p:childTnLst>
                                </p:cTn>
                              </p:par>
                              <p:par>
                                <p:cTn id="44" presetID="10" presetClass="entr" presetSubtype="0" fill="hold" nodeType="with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500"/>
                                        <p:tgtEl>
                                          <p:spTgt spid="12"/>
                                        </p:tgtEl>
                                      </p:cBhvr>
                                    </p:animEffect>
                                  </p:childTnLst>
                                </p:cTn>
                              </p:par>
                              <p:par>
                                <p:cTn id="47" presetID="10" presetClass="entr" presetSubtype="0" fill="hold" nodeType="with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500"/>
                                        <p:tgtEl>
                                          <p:spTgt spid="13"/>
                                        </p:tgtEl>
                                      </p:cBhvr>
                                    </p:animEffect>
                                  </p:childTnLst>
                                </p:cTn>
                              </p:par>
                              <p:par>
                                <p:cTn id="50" presetID="10" presetClass="entr" presetSubtype="0" fill="hold" nodeType="with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fade">
                                      <p:cBhvr>
                                        <p:cTn id="5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5" grpId="0" animBg="1"/>
      <p:bldP spid="6" grpId="0" animBg="1"/>
      <p:bldP spid="7" grpId="0" animBg="1"/>
      <p:bldP spid="8" grpId="0" animBg="1"/>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34348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tel 1">
            <a:extLst>
              <a:ext uri="{FF2B5EF4-FFF2-40B4-BE49-F238E27FC236}">
                <a16:creationId xmlns:a16="http://schemas.microsoft.com/office/drawing/2014/main" id="{9A5DFBFE-6312-4621-9637-DCCED9B62D7C}"/>
              </a:ext>
            </a:extLst>
          </p:cNvPr>
          <p:cNvSpPr>
            <a:spLocks noGrp="1"/>
          </p:cNvSpPr>
          <p:nvPr>
            <p:ph type="title"/>
          </p:nvPr>
        </p:nvSpPr>
        <p:spPr>
          <a:xfrm>
            <a:off x="526073" y="466578"/>
            <a:ext cx="11139854" cy="930447"/>
          </a:xfrm>
        </p:spPr>
        <p:txBody>
          <a:bodyPr vert="horz" lIns="91440" tIns="45720" rIns="91440" bIns="45720" rtlCol="0" anchor="b">
            <a:normAutofit/>
          </a:bodyPr>
          <a:lstStyle/>
          <a:p>
            <a:pPr algn="ctr"/>
            <a:r>
              <a:rPr lang="en-US" sz="5400" kern="1200" dirty="0">
                <a:solidFill>
                  <a:srgbClr val="FFFFFF"/>
                </a:solidFill>
                <a:latin typeface="+mj-lt"/>
                <a:ea typeface="+mj-ea"/>
                <a:cs typeface="+mj-cs"/>
              </a:rPr>
              <a:t>Some results, 16 bit systems</a:t>
            </a:r>
          </a:p>
        </p:txBody>
      </p:sp>
      <p:cxnSp>
        <p:nvCxnSpPr>
          <p:cNvPr id="22" name="Straight Connector 21">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144863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15" name="Content Placeholder 5" descr="A picture containing bird, indoor&#10;&#10;Description generated with high confidence">
            <a:extLst>
              <a:ext uri="{FF2B5EF4-FFF2-40B4-BE49-F238E27FC236}">
                <a16:creationId xmlns:a16="http://schemas.microsoft.com/office/drawing/2014/main" id="{79DABB60-7964-4162-84E8-A241C32688E3}"/>
              </a:ext>
            </a:extLst>
          </p:cNvPr>
          <p:cNvPicPr>
            <a:picLocks noGrp="1" noChangeAspect="1"/>
          </p:cNvPicPr>
          <p:nvPr>
            <p:ph idx="1"/>
          </p:nvPr>
        </p:nvPicPr>
        <p:blipFill>
          <a:blip r:embed="rId3"/>
          <a:stretch>
            <a:fillRect/>
          </a:stretch>
        </p:blipFill>
        <p:spPr>
          <a:xfrm>
            <a:off x="320040" y="2640496"/>
            <a:ext cx="11496821" cy="3736467"/>
          </a:xfrm>
          <a:prstGeom prst="rect">
            <a:avLst/>
          </a:prstGeom>
        </p:spPr>
      </p:pic>
      <p:sp>
        <p:nvSpPr>
          <p:cNvPr id="4" name="Plassholder for lysbildenummer 3">
            <a:extLst>
              <a:ext uri="{FF2B5EF4-FFF2-40B4-BE49-F238E27FC236}">
                <a16:creationId xmlns:a16="http://schemas.microsoft.com/office/drawing/2014/main" id="{31A121DA-4E5E-4AAF-BA5A-EF01EA58422F}"/>
              </a:ext>
            </a:extLst>
          </p:cNvPr>
          <p:cNvSpPr>
            <a:spLocks noGrp="1"/>
          </p:cNvSpPr>
          <p:nvPr>
            <p:ph type="sldNum" sz="quarter" idx="12"/>
          </p:nvPr>
        </p:nvSpPr>
        <p:spPr>
          <a:xfrm>
            <a:off x="8610600" y="6522430"/>
            <a:ext cx="2743200" cy="347472"/>
          </a:xfrm>
        </p:spPr>
        <p:txBody>
          <a:bodyPr vert="horz" lIns="91440" tIns="45720" rIns="91440" bIns="45720" rtlCol="0" anchor="ctr">
            <a:normAutofit/>
          </a:bodyPr>
          <a:lstStyle/>
          <a:p>
            <a:pPr>
              <a:spcAft>
                <a:spcPts val="600"/>
              </a:spcAft>
            </a:pPr>
            <a:fld id="{59B60D5B-D119-4F98-A338-F0542F476413}" type="slidenum">
              <a:rPr lang="en-US" sz="1200" kern="1200">
                <a:solidFill>
                  <a:srgbClr val="898989"/>
                </a:solidFill>
                <a:latin typeface="+mn-lt"/>
                <a:ea typeface="+mn-ea"/>
                <a:cs typeface="+mn-cs"/>
              </a:rPr>
              <a:pPr>
                <a:spcAft>
                  <a:spcPts val="600"/>
                </a:spcAft>
              </a:pPr>
              <a:t>18</a:t>
            </a:fld>
            <a:endParaRPr lang="en-US" sz="1200" kern="1200">
              <a:solidFill>
                <a:srgbClr val="898989"/>
              </a:solidFill>
              <a:latin typeface="+mn-lt"/>
              <a:ea typeface="+mn-ea"/>
              <a:cs typeface="+mn-cs"/>
            </a:endParaRPr>
          </a:p>
        </p:txBody>
      </p:sp>
    </p:spTree>
    <p:extLst>
      <p:ext uri="{BB962C8B-B14F-4D97-AF65-F5344CB8AC3E}">
        <p14:creationId xmlns:p14="http://schemas.microsoft.com/office/powerpoint/2010/main" val="3766404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61131DE-7500-4306-BECD-ADC1206C9C2D}"/>
              </a:ext>
            </a:extLst>
          </p:cNvPr>
          <p:cNvSpPr>
            <a:spLocks noGrp="1"/>
          </p:cNvSpPr>
          <p:nvPr>
            <p:ph type="title"/>
          </p:nvPr>
        </p:nvSpPr>
        <p:spPr>
          <a:xfrm>
            <a:off x="838200" y="365125"/>
            <a:ext cx="10515600" cy="1325563"/>
          </a:xfrm>
        </p:spPr>
        <p:txBody>
          <a:bodyPr/>
          <a:lstStyle/>
          <a:p>
            <a:r>
              <a:rPr lang="en-US" sz="2800" dirty="0">
                <a:latin typeface="Calibri bold" panose="020F0702030404030204" pitchFamily="34" charset="0"/>
                <a:cs typeface="Calibri bold" panose="020F0702030404030204" pitchFamily="34" charset="0"/>
              </a:rPr>
              <a:t>Multiple Right-Hand Sides (MRHS) uses normal linear operations</a:t>
            </a:r>
            <a:endParaRPr lang="nb-NO" sz="2800" dirty="0">
              <a:latin typeface="Calibri bold" panose="020F0702030404030204" pitchFamily="34" charset="0"/>
              <a:cs typeface="Calibri bold" panose="020F0702030404030204" pitchFamily="34" charset="0"/>
            </a:endParaRPr>
          </a:p>
        </p:txBody>
      </p:sp>
      <p:sp>
        <p:nvSpPr>
          <p:cNvPr id="14" name="Er lik 13">
            <a:extLst>
              <a:ext uri="{FF2B5EF4-FFF2-40B4-BE49-F238E27FC236}">
                <a16:creationId xmlns:a16="http://schemas.microsoft.com/office/drawing/2014/main" id="{7135A717-2B0E-493D-BB24-355B3B25891E}"/>
              </a:ext>
            </a:extLst>
          </p:cNvPr>
          <p:cNvSpPr/>
          <p:nvPr/>
        </p:nvSpPr>
        <p:spPr>
          <a:xfrm>
            <a:off x="5867905" y="3233706"/>
            <a:ext cx="956789" cy="741037"/>
          </a:xfrm>
          <a:prstGeom prst="mathEqua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mc:AlternateContent xmlns:mc="http://schemas.openxmlformats.org/markup-compatibility/2006">
        <mc:Choice xmlns:a14="http://schemas.microsoft.com/office/drawing/2010/main" Requires="a14">
          <p:sp>
            <p:nvSpPr>
              <p:cNvPr id="15" name="Rektangel 14">
                <a:extLst>
                  <a:ext uri="{FF2B5EF4-FFF2-40B4-BE49-F238E27FC236}">
                    <a16:creationId xmlns:a16="http://schemas.microsoft.com/office/drawing/2014/main" id="{306265B0-C42D-4A2B-BB94-8D8D6FED8455}"/>
                  </a:ext>
                </a:extLst>
              </p:cNvPr>
              <p:cNvSpPr/>
              <p:nvPr/>
            </p:nvSpPr>
            <p:spPr>
              <a:xfrm>
                <a:off x="6439262" y="2207114"/>
                <a:ext cx="1026884" cy="90005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i="1">
                                    <a:latin typeface="Cambria Math" panose="02040503050406030204" pitchFamily="18" charset="0"/>
                                  </a:rPr>
                                  <m:t>0</m:t>
                                </m:r>
                              </m:sub>
                            </m:sSub>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1</m:t>
                                </m:r>
                              </m:sub>
                            </m:sSub>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2</m:t>
                                </m:r>
                              </m:sub>
                            </m:sSub>
                          </m:e>
                        </m:mr>
                      </m:m>
                    </m:oMath>
                  </m:oMathPara>
                </a14:m>
                <a:endParaRPr lang="nb-NO" dirty="0"/>
              </a:p>
            </p:txBody>
          </p:sp>
        </mc:Choice>
        <mc:Fallback>
          <p:sp>
            <p:nvSpPr>
              <p:cNvPr id="15" name="Rektangel 14">
                <a:extLst>
                  <a:ext uri="{FF2B5EF4-FFF2-40B4-BE49-F238E27FC236}">
                    <a16:creationId xmlns:a16="http://schemas.microsoft.com/office/drawing/2014/main" id="{306265B0-C42D-4A2B-BB94-8D8D6FED8455}"/>
                  </a:ext>
                </a:extLst>
              </p:cNvPr>
              <p:cNvSpPr>
                <a:spLocks noRot="1" noChangeAspect="1" noMove="1" noResize="1" noEditPoints="1" noAdjustHandles="1" noChangeArrowheads="1" noChangeShapeType="1" noTextEdit="1"/>
              </p:cNvSpPr>
              <p:nvPr/>
            </p:nvSpPr>
            <p:spPr>
              <a:xfrm>
                <a:off x="6439262" y="2207114"/>
                <a:ext cx="1026884" cy="900055"/>
              </a:xfrm>
              <a:prstGeom prst="rect">
                <a:avLst/>
              </a:prstGeom>
              <a:blipFill>
                <a:blip r:embed="rId3"/>
                <a:stretch>
                  <a:fillRect/>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16" name="Rektangel 15">
                <a:extLst>
                  <a:ext uri="{FF2B5EF4-FFF2-40B4-BE49-F238E27FC236}">
                    <a16:creationId xmlns:a16="http://schemas.microsoft.com/office/drawing/2014/main" id="{7A8F2972-B4DA-4FB6-8EC7-06F0608F507D}"/>
                  </a:ext>
                </a:extLst>
              </p:cNvPr>
              <p:cNvSpPr/>
              <p:nvPr/>
            </p:nvSpPr>
            <p:spPr>
              <a:xfrm>
                <a:off x="6439263" y="3033046"/>
                <a:ext cx="1026884" cy="9014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3</m:t>
                                </m:r>
                              </m:sub>
                            </m:sSub>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4</m:t>
                                </m:r>
                              </m:sub>
                            </m:sSub>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5</m:t>
                                </m:r>
                              </m:sub>
                            </m:sSub>
                          </m:e>
                        </m:mr>
                      </m:m>
                    </m:oMath>
                  </m:oMathPara>
                </a14:m>
                <a:endParaRPr lang="nb-NO" dirty="0"/>
              </a:p>
            </p:txBody>
          </p:sp>
        </mc:Choice>
        <mc:Fallback>
          <p:sp>
            <p:nvSpPr>
              <p:cNvPr id="16" name="Rektangel 15">
                <a:extLst>
                  <a:ext uri="{FF2B5EF4-FFF2-40B4-BE49-F238E27FC236}">
                    <a16:creationId xmlns:a16="http://schemas.microsoft.com/office/drawing/2014/main" id="{7A8F2972-B4DA-4FB6-8EC7-06F0608F507D}"/>
                  </a:ext>
                </a:extLst>
              </p:cNvPr>
              <p:cNvSpPr>
                <a:spLocks noRot="1" noChangeAspect="1" noMove="1" noResize="1" noEditPoints="1" noAdjustHandles="1" noChangeArrowheads="1" noChangeShapeType="1" noTextEdit="1"/>
              </p:cNvSpPr>
              <p:nvPr/>
            </p:nvSpPr>
            <p:spPr>
              <a:xfrm>
                <a:off x="6439263" y="3033046"/>
                <a:ext cx="1026884" cy="901465"/>
              </a:xfrm>
              <a:prstGeom prst="rect">
                <a:avLst/>
              </a:prstGeom>
              <a:blipFill>
                <a:blip r:embed="rId4"/>
                <a:stretch>
                  <a:fillRect/>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17" name="Rektangel 16">
                <a:extLst>
                  <a:ext uri="{FF2B5EF4-FFF2-40B4-BE49-F238E27FC236}">
                    <a16:creationId xmlns:a16="http://schemas.microsoft.com/office/drawing/2014/main" id="{CF184674-6616-4DCC-9E39-A6205B699ABD}"/>
                  </a:ext>
                </a:extLst>
              </p:cNvPr>
              <p:cNvSpPr/>
              <p:nvPr/>
            </p:nvSpPr>
            <p:spPr>
              <a:xfrm>
                <a:off x="6439263" y="3858978"/>
                <a:ext cx="1026884" cy="90236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6</m:t>
                                </m:r>
                              </m:sub>
                            </m:sSub>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7</m:t>
                                </m:r>
                              </m:sub>
                            </m:sSub>
                          </m:e>
                        </m:mr>
                        <m:mr>
                          <m:e/>
                          <m:e/>
                          <m:e>
                            <m:sSub>
                              <m:sSubPr>
                                <m:ctrlPr>
                                  <a:rPr lang="nb-NO" i="1" smtClean="0">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8</m:t>
                                </m:r>
                              </m:sub>
                            </m:sSub>
                          </m:e>
                        </m:mr>
                      </m:m>
                    </m:oMath>
                  </m:oMathPara>
                </a14:m>
                <a:endParaRPr lang="nb-NO" dirty="0"/>
              </a:p>
            </p:txBody>
          </p:sp>
        </mc:Choice>
        <mc:Fallback>
          <p:sp>
            <p:nvSpPr>
              <p:cNvPr id="17" name="Rektangel 16">
                <a:extLst>
                  <a:ext uri="{FF2B5EF4-FFF2-40B4-BE49-F238E27FC236}">
                    <a16:creationId xmlns:a16="http://schemas.microsoft.com/office/drawing/2014/main" id="{CF184674-6616-4DCC-9E39-A6205B699ABD}"/>
                  </a:ext>
                </a:extLst>
              </p:cNvPr>
              <p:cNvSpPr>
                <a:spLocks noRot="1" noChangeAspect="1" noMove="1" noResize="1" noEditPoints="1" noAdjustHandles="1" noChangeArrowheads="1" noChangeShapeType="1" noTextEdit="1"/>
              </p:cNvSpPr>
              <p:nvPr/>
            </p:nvSpPr>
            <p:spPr>
              <a:xfrm>
                <a:off x="6439263" y="3858978"/>
                <a:ext cx="1026884" cy="902363"/>
              </a:xfrm>
              <a:prstGeom prst="rect">
                <a:avLst/>
              </a:prstGeom>
              <a:blipFill>
                <a:blip r:embed="rId5"/>
                <a:stretch>
                  <a:fillRect/>
                </a:stretch>
              </a:blipFill>
            </p:spPr>
            <p:txBody>
              <a:bodyPr/>
              <a:lstStyle/>
              <a:p>
                <a:r>
                  <a:rPr lang="nb-NO">
                    <a:noFill/>
                  </a:rPr>
                  <a:t> </a:t>
                </a:r>
              </a:p>
            </p:txBody>
          </p:sp>
        </mc:Fallback>
      </mc:AlternateContent>
      <p:sp>
        <p:nvSpPr>
          <p:cNvPr id="18" name="Dobbel hakeparentes 17">
            <a:extLst>
              <a:ext uri="{FF2B5EF4-FFF2-40B4-BE49-F238E27FC236}">
                <a16:creationId xmlns:a16="http://schemas.microsoft.com/office/drawing/2014/main" id="{BF22BF95-E182-4C97-A72A-AC7AF0EFC681}"/>
              </a:ext>
            </a:extLst>
          </p:cNvPr>
          <p:cNvSpPr/>
          <p:nvPr/>
        </p:nvSpPr>
        <p:spPr>
          <a:xfrm>
            <a:off x="6842751" y="2204249"/>
            <a:ext cx="882105" cy="2658421"/>
          </a:xfrm>
          <a:prstGeom prst="bracketPair">
            <a:avLst/>
          </a:prstGeom>
          <a:ln w="12700"/>
        </p:spPr>
        <p:style>
          <a:lnRef idx="1">
            <a:schemeClr val="dk1"/>
          </a:lnRef>
          <a:fillRef idx="0">
            <a:schemeClr val="dk1"/>
          </a:fillRef>
          <a:effectRef idx="0">
            <a:schemeClr val="dk1"/>
          </a:effectRef>
          <a:fontRef idx="minor">
            <a:schemeClr val="tx1"/>
          </a:fontRef>
        </p:style>
        <p:txBody>
          <a:bodyPr rtlCol="0" anchor="ctr"/>
          <a:lstStyle/>
          <a:p>
            <a:pPr algn="ctr"/>
            <a:endParaRPr lang="nb-NO"/>
          </a:p>
        </p:txBody>
      </p:sp>
      <mc:AlternateContent xmlns:mc="http://schemas.openxmlformats.org/markup-compatibility/2006">
        <mc:Choice xmlns:a14="http://schemas.microsoft.com/office/drawing/2010/main" Requires="a14">
          <p:sp>
            <p:nvSpPr>
              <p:cNvPr id="19" name="TekstSylinder 18">
                <a:extLst>
                  <a:ext uri="{FF2B5EF4-FFF2-40B4-BE49-F238E27FC236}">
                    <a16:creationId xmlns:a16="http://schemas.microsoft.com/office/drawing/2014/main" id="{A5590661-A0FC-4651-9733-827B1485BE10}"/>
                  </a:ext>
                </a:extLst>
              </p:cNvPr>
              <p:cNvSpPr txBox="1"/>
              <p:nvPr/>
            </p:nvSpPr>
            <p:spPr>
              <a:xfrm>
                <a:off x="8445401" y="2204249"/>
                <a:ext cx="3090573" cy="2862322"/>
              </a:xfrm>
              <a:prstGeom prst="rect">
                <a:avLst/>
              </a:prstGeom>
              <a:noFill/>
            </p:spPr>
            <p:txBody>
              <a:bodyPr wrap="square" rtlCol="0">
                <a:spAutoFit/>
              </a:bodyPr>
              <a:lstStyle/>
              <a:p>
                <a:r>
                  <a:rPr lang="en-US" dirty="0"/>
                  <a:t>Some important operations:</a:t>
                </a:r>
              </a:p>
              <a:p>
                <a:endParaRPr lang="en-US" dirty="0"/>
              </a:p>
              <a:p>
                <a:pPr marL="285750" indent="-285750">
                  <a:buFont typeface="Arial" panose="020B0604020202020204" pitchFamily="34" charset="0"/>
                  <a:buChar char="•"/>
                </a:pPr>
                <a:r>
                  <a:rPr lang="en-US" dirty="0"/>
                  <a:t>Addition</a:t>
                </a:r>
              </a:p>
              <a:p>
                <a:pPr marL="285750" indent="-285750">
                  <a:buFont typeface="Arial" panose="020B0604020202020204" pitchFamily="34" charset="0"/>
                  <a:buChar char="•"/>
                </a:pPr>
                <a:r>
                  <a:rPr lang="en-US" dirty="0"/>
                  <a:t>Row swap</a:t>
                </a:r>
              </a:p>
              <a:p>
                <a:pPr marL="285750" indent="-285750">
                  <a:buFont typeface="Arial" panose="020B0604020202020204" pitchFamily="34" charset="0"/>
                  <a:buChar char="•"/>
                </a:pPr>
                <a:endParaRPr lang="nb-NO" dirty="0"/>
              </a:p>
              <a:p>
                <a:pPr marL="285750" indent="-285750">
                  <a:buFont typeface="Arial" panose="020B0604020202020204" pitchFamily="34" charset="0"/>
                  <a:buChar char="•"/>
                </a:pPr>
                <a:r>
                  <a:rPr lang="nb-NO" dirty="0"/>
                  <a:t>Linear </a:t>
                </a:r>
                <a:r>
                  <a:rPr lang="en-US" dirty="0"/>
                  <a:t>dependency</a:t>
                </a:r>
              </a:p>
              <a:p>
                <a:pPr marL="285750" indent="-285750">
                  <a:buFont typeface="Arial" panose="020B0604020202020204" pitchFamily="34" charset="0"/>
                  <a:buChar char="•"/>
                </a:pPr>
                <a:r>
                  <a:rPr lang="en-US" dirty="0"/>
                  <a:t>Consistent vs inconsistent</a:t>
                </a:r>
              </a:p>
              <a:p>
                <a:pPr marL="742950" lvl="1" indent="-285750">
                  <a:buFont typeface="Arial" panose="020B0604020202020204" pitchFamily="34" charset="0"/>
                  <a:buChar char="•"/>
                </a:pPr>
                <a:r>
                  <a:rPr lang="en-US" dirty="0"/>
                  <a:t> 0 </a:t>
                </a:r>
                <a14:m>
                  <m:oMath xmlns:m="http://schemas.openxmlformats.org/officeDocument/2006/math">
                    <m:r>
                      <a:rPr lang="en-US" i="1">
                        <a:latin typeface="Cambria Math" panose="02040503050406030204" pitchFamily="18" charset="0"/>
                      </a:rPr>
                      <m:t>=</m:t>
                    </m:r>
                    <m:r>
                      <a:rPr lang="en-US" b="0" i="1" smtClean="0">
                        <a:latin typeface="Cambria Math" panose="02040503050406030204" pitchFamily="18" charset="0"/>
                      </a:rPr>
                      <m:t>0</m:t>
                    </m:r>
                  </m:oMath>
                </a14:m>
                <a:r>
                  <a:rPr lang="nb-NO" dirty="0"/>
                  <a:t> : </a:t>
                </a:r>
                <a:r>
                  <a:rPr lang="nb-NO" dirty="0" err="1"/>
                  <a:t>Consistent</a:t>
                </a:r>
                <a:endParaRPr lang="nb-NO" dirty="0"/>
              </a:p>
              <a:p>
                <a:pPr marL="742950" lvl="1" indent="-285750">
                  <a:buFont typeface="Arial" panose="020B0604020202020204" pitchFamily="34" charset="0"/>
                  <a:buChar char="•"/>
                </a:pPr>
                <a:r>
                  <a:rPr lang="en-US" dirty="0"/>
                  <a:t> 0 </a:t>
                </a:r>
                <a14:m>
                  <m:oMath xmlns:m="http://schemas.openxmlformats.org/officeDocument/2006/math">
                    <m:r>
                      <a:rPr lang="en-US" i="1">
                        <a:latin typeface="Cambria Math" panose="02040503050406030204" pitchFamily="18" charset="0"/>
                      </a:rPr>
                      <m:t>=</m:t>
                    </m:r>
                    <m:r>
                      <a:rPr lang="en-US" i="1">
                        <a:latin typeface="Cambria Math" panose="02040503050406030204" pitchFamily="18" charset="0"/>
                      </a:rPr>
                      <m:t>1</m:t>
                    </m:r>
                  </m:oMath>
                </a14:m>
                <a:r>
                  <a:rPr lang="nb-NO" dirty="0"/>
                  <a:t> : </a:t>
                </a:r>
                <a:r>
                  <a:rPr lang="nb-NO" dirty="0" err="1"/>
                  <a:t>Inconsistent</a:t>
                </a:r>
                <a:endParaRPr lang="nb-NO" dirty="0"/>
              </a:p>
              <a:p>
                <a:pPr marL="742950" lvl="1" indent="-285750">
                  <a:buFont typeface="Arial" panose="020B0604020202020204" pitchFamily="34" charset="0"/>
                  <a:buChar char="•"/>
                </a:pPr>
                <a:endParaRPr lang="en-US" dirty="0"/>
              </a:p>
            </p:txBody>
          </p:sp>
        </mc:Choice>
        <mc:Fallback>
          <p:sp>
            <p:nvSpPr>
              <p:cNvPr id="19" name="TekstSylinder 18">
                <a:extLst>
                  <a:ext uri="{FF2B5EF4-FFF2-40B4-BE49-F238E27FC236}">
                    <a16:creationId xmlns:a16="http://schemas.microsoft.com/office/drawing/2014/main" id="{A5590661-A0FC-4651-9733-827B1485BE10}"/>
                  </a:ext>
                </a:extLst>
              </p:cNvPr>
              <p:cNvSpPr txBox="1">
                <a:spLocks noRot="1" noChangeAspect="1" noMove="1" noResize="1" noEditPoints="1" noAdjustHandles="1" noChangeArrowheads="1" noChangeShapeType="1" noTextEdit="1"/>
              </p:cNvSpPr>
              <p:nvPr/>
            </p:nvSpPr>
            <p:spPr>
              <a:xfrm>
                <a:off x="8445401" y="2204249"/>
                <a:ext cx="3090573" cy="2862322"/>
              </a:xfrm>
              <a:prstGeom prst="rect">
                <a:avLst/>
              </a:prstGeom>
              <a:blipFill>
                <a:blip r:embed="rId6"/>
                <a:stretch>
                  <a:fillRect l="-1578" t="-1279"/>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20" name="Rektangel 19">
                <a:extLst>
                  <a:ext uri="{FF2B5EF4-FFF2-40B4-BE49-F238E27FC236}">
                    <a16:creationId xmlns:a16="http://schemas.microsoft.com/office/drawing/2014/main" id="{124295B2-6F3F-44F7-A27E-3697549E0CD2}"/>
                  </a:ext>
                </a:extLst>
              </p:cNvPr>
              <p:cNvSpPr/>
              <p:nvPr/>
            </p:nvSpPr>
            <p:spPr>
              <a:xfrm>
                <a:off x="1326453" y="2322879"/>
                <a:ext cx="3289683" cy="236968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a:latin typeface="Cambria Math" panose="02040503050406030204" pitchFamily="18" charset="0"/>
                            </a:rPr>
                          </m:ctrlPr>
                        </m:mPr>
                        <m:mr>
                          <m:e>
                            <m:m>
                              <m:mPr>
                                <m:plcHide m:val="on"/>
                                <m:mcs>
                                  <m:mc>
                                    <m:mcPr>
                                      <m:count m:val="3"/>
                                      <m:mcJc m:val="center"/>
                                    </m:mcPr>
                                  </m:mc>
                                </m:mcs>
                                <m:ctrlPr>
                                  <a:rPr lang="nb-NO" i="1">
                                    <a:latin typeface="Cambria Math" panose="02040503050406030204" pitchFamily="18" charset="0"/>
                                  </a:rPr>
                                </m:ctrlPr>
                              </m:mPr>
                              <m:mr>
                                <m:e>
                                  <m:r>
                                    <a:rPr lang="nb-NO" i="1">
                                      <a:latin typeface="Cambria Math" panose="02040503050406030204" pitchFamily="18" charset="0"/>
                                    </a:rPr>
                                    <m:t>1</m:t>
                                  </m:r>
                                </m:e>
                                <m:e>
                                  <m:r>
                                    <a:rPr lang="nb-NO" i="1">
                                      <a:latin typeface="Cambria Math" panose="02040503050406030204" pitchFamily="18" charset="0"/>
                                    </a:rPr>
                                    <m:t>0</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1</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0</m:t>
                                  </m:r>
                                </m:e>
                                <m:e>
                                  <m:r>
                                    <a:rPr lang="nb-NO" i="1">
                                      <a:latin typeface="Cambria Math" panose="02040503050406030204" pitchFamily="18" charset="0"/>
                                    </a:rPr>
                                    <m:t>1</m:t>
                                  </m:r>
                                </m:e>
                              </m:mr>
                            </m:m>
                          </m:e>
                          <m:e>
                            <m:m>
                              <m:mPr>
                                <m:plcHide m:val="on"/>
                                <m:mcs>
                                  <m:mc>
                                    <m:mcPr>
                                      <m:count m:val="3"/>
                                      <m:mcJc m:val="center"/>
                                    </m:mcPr>
                                  </m:mc>
                                </m:mcs>
                                <m:ctrlPr>
                                  <a:rPr lang="nb-NO" i="1">
                                    <a:latin typeface="Cambria Math" panose="02040503050406030204" pitchFamily="18" charset="0"/>
                                  </a:rPr>
                                </m:ctrlPr>
                              </m:mPr>
                              <m:mr>
                                <m:e>
                                  <m:r>
                                    <a:rPr lang="nb-NO" i="1">
                                      <a:latin typeface="Cambria Math" panose="02040503050406030204" pitchFamily="18" charset="0"/>
                                    </a:rPr>
                                    <m:t>1</m:t>
                                  </m:r>
                                </m:e>
                                <m:e>
                                  <m:r>
                                    <a:rPr lang="nb-NO" i="1">
                                      <a:latin typeface="Cambria Math" panose="02040503050406030204" pitchFamily="18" charset="0"/>
                                    </a:rPr>
                                    <m:t>0</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1</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0</m:t>
                                  </m:r>
                                </m:e>
                                <m:e>
                                  <m:r>
                                    <a:rPr lang="nb-NO" i="1">
                                      <a:latin typeface="Cambria Math" panose="02040503050406030204" pitchFamily="18" charset="0"/>
                                    </a:rPr>
                                    <m:t>1</m:t>
                                  </m:r>
                                </m:e>
                              </m:mr>
                            </m:m>
                          </m:e>
                          <m:e>
                            <m:m>
                              <m:mPr>
                                <m:plcHide m:val="on"/>
                                <m:mcs>
                                  <m:mc>
                                    <m:mcPr>
                                      <m:count m:val="3"/>
                                      <m:mcJc m:val="center"/>
                                    </m:mcPr>
                                  </m:mc>
                                </m:mcs>
                                <m:ctrlPr>
                                  <a:rPr lang="nb-NO" i="1">
                                    <a:latin typeface="Cambria Math" panose="02040503050406030204" pitchFamily="18" charset="0"/>
                                  </a:rPr>
                                </m:ctrlPr>
                              </m:mPr>
                              <m:mr>
                                <m:e>
                                  <m:r>
                                    <a:rPr lang="nb-NO" i="1">
                                      <a:latin typeface="Cambria Math" panose="02040503050406030204" pitchFamily="18" charset="0"/>
                                    </a:rPr>
                                    <m:t>1</m:t>
                                  </m:r>
                                </m:e>
                                <m:e>
                                  <m:r>
                                    <a:rPr lang="nb-NO" i="1">
                                      <a:latin typeface="Cambria Math" panose="02040503050406030204" pitchFamily="18" charset="0"/>
                                    </a:rPr>
                                    <m:t>0</m:t>
                                  </m:r>
                                </m:e>
                                <m:e>
                                  <m:r>
                                    <a:rPr lang="nb-NO" i="1">
                                      <a:latin typeface="Cambria Math" panose="02040503050406030204" pitchFamily="18" charset="0"/>
                                    </a:rPr>
                                    <m:t>0</m:t>
                                  </m:r>
                                  <m:r>
                                    <a:rPr lang="en-US" i="1">
                                      <a:latin typeface="Cambria Math" panose="02040503050406030204" pitchFamily="18" charset="0"/>
                                    </a:rPr>
                                    <m:t> </m:t>
                                  </m:r>
                                </m:e>
                              </m:mr>
                              <m:mr>
                                <m:e>
                                  <m:r>
                                    <a:rPr lang="nb-NO" i="1">
                                      <a:latin typeface="Cambria Math" panose="02040503050406030204" pitchFamily="18" charset="0"/>
                                    </a:rPr>
                                    <m:t>0</m:t>
                                  </m:r>
                                </m:e>
                                <m:e>
                                  <m:r>
                                    <a:rPr lang="nb-NO" i="1">
                                      <a:latin typeface="Cambria Math" panose="02040503050406030204" pitchFamily="18" charset="0"/>
                                    </a:rPr>
                                    <m:t>1</m:t>
                                  </m:r>
                                </m:e>
                                <m:e>
                                  <m:r>
                                    <a:rPr lang="nb-NO" i="1">
                                      <a:latin typeface="Cambria Math" panose="02040503050406030204" pitchFamily="18" charset="0"/>
                                    </a:rPr>
                                    <m:t>0</m:t>
                                  </m:r>
                                  <m:r>
                                    <a:rPr lang="en-US" i="1">
                                      <a:latin typeface="Cambria Math" panose="02040503050406030204" pitchFamily="18" charset="0"/>
                                    </a:rPr>
                                    <m:t> </m:t>
                                  </m:r>
                                </m:e>
                              </m:mr>
                              <m:mr>
                                <m:e>
                                  <m:r>
                                    <a:rPr lang="nb-NO" i="1">
                                      <a:latin typeface="Cambria Math" panose="02040503050406030204" pitchFamily="18" charset="0"/>
                                    </a:rPr>
                                    <m:t>0</m:t>
                                  </m:r>
                                </m:e>
                                <m:e>
                                  <m:r>
                                    <a:rPr lang="nb-NO" i="1">
                                      <a:latin typeface="Cambria Math" panose="02040503050406030204" pitchFamily="18" charset="0"/>
                                    </a:rPr>
                                    <m:t>0</m:t>
                                  </m:r>
                                </m:e>
                                <m:e>
                                  <m:r>
                                    <a:rPr lang="nb-NO" i="1">
                                      <a:latin typeface="Cambria Math" panose="02040503050406030204" pitchFamily="18" charset="0"/>
                                    </a:rPr>
                                    <m:t>1</m:t>
                                  </m:r>
                                </m:e>
                              </m:mr>
                            </m:m>
                          </m:e>
                        </m:mr>
                        <m:mr>
                          <m:e>
                            <m:m>
                              <m:mPr>
                                <m:plcHide m:val="on"/>
                                <m:mcs>
                                  <m:mc>
                                    <m:mcPr>
                                      <m:count m:val="3"/>
                                      <m:mcJc m:val="center"/>
                                    </m:mcPr>
                                  </m:mc>
                                </m:mcs>
                                <m:ctrlPr>
                                  <a:rPr lang="nb-NO" i="1">
                                    <a:latin typeface="Cambria Math" panose="02040503050406030204" pitchFamily="18" charset="0"/>
                                  </a:rPr>
                                </m:ctrlPr>
                              </m:mPr>
                              <m:mr>
                                <m:e>
                                  <m:r>
                                    <a:rPr lang="nb-NO" i="1">
                                      <a:latin typeface="Cambria Math" panose="02040503050406030204" pitchFamily="18" charset="0"/>
                                    </a:rPr>
                                    <m:t>1</m:t>
                                  </m:r>
                                </m:e>
                                <m:e>
                                  <m:r>
                                    <a:rPr lang="nb-NO" i="1">
                                      <a:latin typeface="Cambria Math" panose="02040503050406030204" pitchFamily="18" charset="0"/>
                                    </a:rPr>
                                    <m:t>0</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1</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0</m:t>
                                  </m:r>
                                </m:e>
                                <m:e>
                                  <m:r>
                                    <a:rPr lang="nb-NO" i="1">
                                      <a:latin typeface="Cambria Math" panose="02040503050406030204" pitchFamily="18" charset="0"/>
                                    </a:rPr>
                                    <m:t>1</m:t>
                                  </m:r>
                                </m:e>
                              </m:mr>
                            </m:m>
                          </m:e>
                          <m:e>
                            <m:m>
                              <m:mPr>
                                <m:plcHide m:val="on"/>
                                <m:mcs>
                                  <m:mc>
                                    <m:mcPr>
                                      <m:count m:val="3"/>
                                      <m:mcJc m:val="center"/>
                                    </m:mcPr>
                                  </m:mc>
                                </m:mcs>
                                <m:ctrlPr>
                                  <a:rPr lang="nb-NO" i="1">
                                    <a:latin typeface="Cambria Math" panose="02040503050406030204" pitchFamily="18" charset="0"/>
                                  </a:rPr>
                                </m:ctrlPr>
                              </m:mPr>
                              <m:mr>
                                <m:e>
                                  <m:r>
                                    <a:rPr lang="nb-NO" i="1">
                                      <a:latin typeface="Cambria Math" panose="02040503050406030204" pitchFamily="18" charset="0"/>
                                    </a:rPr>
                                    <m:t>1</m:t>
                                  </m:r>
                                </m:e>
                                <m:e>
                                  <m:r>
                                    <a:rPr lang="nb-NO" i="1">
                                      <a:latin typeface="Cambria Math" panose="02040503050406030204" pitchFamily="18" charset="0"/>
                                    </a:rPr>
                                    <m:t>0</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1</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0</m:t>
                                  </m:r>
                                </m:e>
                                <m:e>
                                  <m:r>
                                    <a:rPr lang="nb-NO" i="1">
                                      <a:latin typeface="Cambria Math" panose="02040503050406030204" pitchFamily="18" charset="0"/>
                                    </a:rPr>
                                    <m:t>1</m:t>
                                  </m:r>
                                </m:e>
                              </m:mr>
                            </m:m>
                          </m:e>
                          <m:e>
                            <m:m>
                              <m:mPr>
                                <m:plcHide m:val="on"/>
                                <m:mcs>
                                  <m:mc>
                                    <m:mcPr>
                                      <m:count m:val="3"/>
                                      <m:mcJc m:val="center"/>
                                    </m:mcPr>
                                  </m:mc>
                                </m:mcs>
                                <m:ctrlPr>
                                  <a:rPr lang="nb-NO" i="1">
                                    <a:latin typeface="Cambria Math" panose="02040503050406030204" pitchFamily="18" charset="0"/>
                                  </a:rPr>
                                </m:ctrlPr>
                              </m:mPr>
                              <m:mr>
                                <m:e>
                                  <m:r>
                                    <a:rPr lang="nb-NO" i="1">
                                      <a:latin typeface="Cambria Math" panose="02040503050406030204" pitchFamily="18" charset="0"/>
                                    </a:rPr>
                                    <m:t>1</m:t>
                                  </m:r>
                                </m:e>
                                <m:e>
                                  <m:r>
                                    <a:rPr lang="nb-NO" i="1">
                                      <a:latin typeface="Cambria Math" panose="02040503050406030204" pitchFamily="18" charset="0"/>
                                    </a:rPr>
                                    <m:t>0</m:t>
                                  </m:r>
                                </m:e>
                                <m:e>
                                  <m:r>
                                    <a:rPr lang="nb-NO" i="1">
                                      <a:latin typeface="Cambria Math" panose="02040503050406030204" pitchFamily="18" charset="0"/>
                                    </a:rPr>
                                    <m:t>0</m:t>
                                  </m:r>
                                  <m:r>
                                    <a:rPr lang="en-US" i="1">
                                      <a:latin typeface="Cambria Math" panose="02040503050406030204" pitchFamily="18" charset="0"/>
                                    </a:rPr>
                                    <m:t> </m:t>
                                  </m:r>
                                </m:e>
                              </m:mr>
                              <m:mr>
                                <m:e>
                                  <m:r>
                                    <a:rPr lang="nb-NO" i="1">
                                      <a:latin typeface="Cambria Math" panose="02040503050406030204" pitchFamily="18" charset="0"/>
                                    </a:rPr>
                                    <m:t>0</m:t>
                                  </m:r>
                                </m:e>
                                <m:e>
                                  <m:r>
                                    <a:rPr lang="nb-NO" i="1">
                                      <a:latin typeface="Cambria Math" panose="02040503050406030204" pitchFamily="18" charset="0"/>
                                    </a:rPr>
                                    <m:t>1</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0</m:t>
                                  </m:r>
                                </m:e>
                                <m:e>
                                  <m:r>
                                    <a:rPr lang="nb-NO" i="1">
                                      <a:latin typeface="Cambria Math" panose="02040503050406030204" pitchFamily="18" charset="0"/>
                                    </a:rPr>
                                    <m:t>1</m:t>
                                  </m:r>
                                </m:e>
                              </m:mr>
                            </m:m>
                          </m:e>
                        </m:mr>
                        <m:mr>
                          <m:e>
                            <m:m>
                              <m:mPr>
                                <m:plcHide m:val="on"/>
                                <m:mcs>
                                  <m:mc>
                                    <m:mcPr>
                                      <m:count m:val="3"/>
                                      <m:mcJc m:val="center"/>
                                    </m:mcPr>
                                  </m:mc>
                                </m:mcs>
                                <m:ctrlPr>
                                  <a:rPr lang="nb-NO" i="1">
                                    <a:latin typeface="Cambria Math" panose="02040503050406030204" pitchFamily="18" charset="0"/>
                                  </a:rPr>
                                </m:ctrlPr>
                              </m:mPr>
                              <m:mr>
                                <m:e>
                                  <m:r>
                                    <a:rPr lang="nb-NO" i="1">
                                      <a:latin typeface="Cambria Math" panose="02040503050406030204" pitchFamily="18" charset="0"/>
                                    </a:rPr>
                                    <m:t>1</m:t>
                                  </m:r>
                                </m:e>
                                <m:e>
                                  <m:r>
                                    <a:rPr lang="nb-NO" i="1">
                                      <a:latin typeface="Cambria Math" panose="02040503050406030204" pitchFamily="18" charset="0"/>
                                    </a:rPr>
                                    <m:t>0</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1</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0</m:t>
                                  </m:r>
                                </m:e>
                                <m:e>
                                  <m:r>
                                    <a:rPr lang="nb-NO" i="1">
                                      <a:latin typeface="Cambria Math" panose="02040503050406030204" pitchFamily="18" charset="0"/>
                                    </a:rPr>
                                    <m:t>1</m:t>
                                  </m:r>
                                </m:e>
                              </m:mr>
                            </m:m>
                          </m:e>
                          <m:e>
                            <m:m>
                              <m:mPr>
                                <m:plcHide m:val="on"/>
                                <m:mcs>
                                  <m:mc>
                                    <m:mcPr>
                                      <m:count m:val="3"/>
                                      <m:mcJc m:val="center"/>
                                    </m:mcPr>
                                  </m:mc>
                                </m:mcs>
                                <m:ctrlPr>
                                  <a:rPr lang="nb-NO" i="1">
                                    <a:latin typeface="Cambria Math" panose="02040503050406030204" pitchFamily="18" charset="0"/>
                                  </a:rPr>
                                </m:ctrlPr>
                              </m:mPr>
                              <m:mr>
                                <m:e>
                                  <m:r>
                                    <a:rPr lang="nb-NO" i="1">
                                      <a:latin typeface="Cambria Math" panose="02040503050406030204" pitchFamily="18" charset="0"/>
                                    </a:rPr>
                                    <m:t>1</m:t>
                                  </m:r>
                                </m:e>
                                <m:e>
                                  <m:r>
                                    <a:rPr lang="nb-NO" i="1">
                                      <a:latin typeface="Cambria Math" panose="02040503050406030204" pitchFamily="18" charset="0"/>
                                    </a:rPr>
                                    <m:t>0</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1</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0</m:t>
                                  </m:r>
                                </m:e>
                                <m:e>
                                  <m:r>
                                    <a:rPr lang="nb-NO" i="1">
                                      <a:latin typeface="Cambria Math" panose="02040503050406030204" pitchFamily="18" charset="0"/>
                                    </a:rPr>
                                    <m:t>1</m:t>
                                  </m:r>
                                </m:e>
                              </m:mr>
                            </m:m>
                          </m:e>
                          <m:e>
                            <m:m>
                              <m:mPr>
                                <m:plcHide m:val="on"/>
                                <m:mcs>
                                  <m:mc>
                                    <m:mcPr>
                                      <m:count m:val="3"/>
                                      <m:mcJc m:val="center"/>
                                    </m:mcPr>
                                  </m:mc>
                                </m:mcs>
                                <m:ctrlPr>
                                  <a:rPr lang="nb-NO" i="1">
                                    <a:latin typeface="Cambria Math" panose="02040503050406030204" pitchFamily="18" charset="0"/>
                                  </a:rPr>
                                </m:ctrlPr>
                              </m:mPr>
                              <m:mr>
                                <m:e>
                                  <m:r>
                                    <a:rPr lang="nb-NO" i="1">
                                      <a:latin typeface="Cambria Math" panose="02040503050406030204" pitchFamily="18" charset="0"/>
                                    </a:rPr>
                                    <m:t>1</m:t>
                                  </m:r>
                                </m:e>
                                <m:e>
                                  <m:r>
                                    <a:rPr lang="nb-NO" i="1">
                                      <a:latin typeface="Cambria Math" panose="02040503050406030204" pitchFamily="18" charset="0"/>
                                    </a:rPr>
                                    <m:t>0</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1</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0</m:t>
                                  </m:r>
                                </m:e>
                                <m:e>
                                  <m:r>
                                    <a:rPr lang="nb-NO" i="1">
                                      <a:latin typeface="Cambria Math" panose="02040503050406030204" pitchFamily="18" charset="0"/>
                                    </a:rPr>
                                    <m:t>1</m:t>
                                  </m:r>
                                </m:e>
                              </m:mr>
                            </m:m>
                          </m:e>
                        </m:mr>
                      </m:m>
                    </m:oMath>
                  </m:oMathPara>
                </a14:m>
                <a:endParaRPr lang="nb-NO" dirty="0"/>
              </a:p>
            </p:txBody>
          </p:sp>
        </mc:Choice>
        <mc:Fallback>
          <p:sp>
            <p:nvSpPr>
              <p:cNvPr id="20" name="Rektangel 19">
                <a:extLst>
                  <a:ext uri="{FF2B5EF4-FFF2-40B4-BE49-F238E27FC236}">
                    <a16:creationId xmlns:a16="http://schemas.microsoft.com/office/drawing/2014/main" id="{124295B2-6F3F-44F7-A27E-3697549E0CD2}"/>
                  </a:ext>
                </a:extLst>
              </p:cNvPr>
              <p:cNvSpPr>
                <a:spLocks noRot="1" noChangeAspect="1" noMove="1" noResize="1" noEditPoints="1" noAdjustHandles="1" noChangeArrowheads="1" noChangeShapeType="1" noTextEdit="1"/>
              </p:cNvSpPr>
              <p:nvPr/>
            </p:nvSpPr>
            <p:spPr>
              <a:xfrm>
                <a:off x="1326453" y="2322879"/>
                <a:ext cx="3289683" cy="2369688"/>
              </a:xfrm>
              <a:prstGeom prst="rect">
                <a:avLst/>
              </a:prstGeom>
              <a:blipFill>
                <a:blip r:embed="rId7"/>
                <a:stretch>
                  <a:fillRect/>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21" name="Rektangel 20">
                <a:extLst>
                  <a:ext uri="{FF2B5EF4-FFF2-40B4-BE49-F238E27FC236}">
                    <a16:creationId xmlns:a16="http://schemas.microsoft.com/office/drawing/2014/main" id="{3A63DA0E-F39E-4FD3-A4A8-51286F50EDBE}"/>
                  </a:ext>
                </a:extLst>
              </p:cNvPr>
              <p:cNvSpPr/>
              <p:nvPr/>
            </p:nvSpPr>
            <p:spPr>
              <a:xfrm>
                <a:off x="4367227" y="2322879"/>
                <a:ext cx="1037400" cy="8242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0</m:t>
                                </m:r>
                              </m:sub>
                            </m:sSub>
                          </m:e>
                        </m:m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1</m:t>
                                </m:r>
                              </m:sub>
                            </m:sSub>
                          </m:e>
                        </m:m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2</m:t>
                                </m:r>
                              </m:sub>
                            </m:sSub>
                          </m:e>
                        </m:mr>
                      </m:m>
                    </m:oMath>
                  </m:oMathPara>
                </a14:m>
                <a:endParaRPr lang="nb-NO" dirty="0"/>
              </a:p>
            </p:txBody>
          </p:sp>
        </mc:Choice>
        <mc:Fallback>
          <p:sp>
            <p:nvSpPr>
              <p:cNvPr id="21" name="Rektangel 20">
                <a:extLst>
                  <a:ext uri="{FF2B5EF4-FFF2-40B4-BE49-F238E27FC236}">
                    <a16:creationId xmlns:a16="http://schemas.microsoft.com/office/drawing/2014/main" id="{3A63DA0E-F39E-4FD3-A4A8-51286F50EDBE}"/>
                  </a:ext>
                </a:extLst>
              </p:cNvPr>
              <p:cNvSpPr>
                <a:spLocks noRot="1" noChangeAspect="1" noMove="1" noResize="1" noEditPoints="1" noAdjustHandles="1" noChangeArrowheads="1" noChangeShapeType="1" noTextEdit="1"/>
              </p:cNvSpPr>
              <p:nvPr/>
            </p:nvSpPr>
            <p:spPr>
              <a:xfrm>
                <a:off x="4367227" y="2322879"/>
                <a:ext cx="1037400" cy="824200"/>
              </a:xfrm>
              <a:prstGeom prst="rect">
                <a:avLst/>
              </a:prstGeom>
              <a:blipFill>
                <a:blip r:embed="rId8"/>
                <a:stretch>
                  <a:fillRect/>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22" name="Rektangel 21">
                <a:extLst>
                  <a:ext uri="{FF2B5EF4-FFF2-40B4-BE49-F238E27FC236}">
                    <a16:creationId xmlns:a16="http://schemas.microsoft.com/office/drawing/2014/main" id="{B4DDC0F7-62F6-4C9C-B1FB-795ED0445D01}"/>
                  </a:ext>
                </a:extLst>
              </p:cNvPr>
              <p:cNvSpPr/>
              <p:nvPr/>
            </p:nvSpPr>
            <p:spPr>
              <a:xfrm>
                <a:off x="4367228" y="3148811"/>
                <a:ext cx="1037400" cy="8259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3</m:t>
                                </m:r>
                              </m:sub>
                            </m:sSub>
                          </m:e>
                        </m:m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4</m:t>
                                </m:r>
                              </m:sub>
                            </m:sSub>
                          </m:e>
                        </m:m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5</m:t>
                                </m:r>
                              </m:sub>
                            </m:sSub>
                          </m:e>
                        </m:mr>
                      </m:m>
                    </m:oMath>
                  </m:oMathPara>
                </a14:m>
                <a:endParaRPr lang="nb-NO" dirty="0"/>
              </a:p>
            </p:txBody>
          </p:sp>
        </mc:Choice>
        <mc:Fallback>
          <p:sp>
            <p:nvSpPr>
              <p:cNvPr id="22" name="Rektangel 21">
                <a:extLst>
                  <a:ext uri="{FF2B5EF4-FFF2-40B4-BE49-F238E27FC236}">
                    <a16:creationId xmlns:a16="http://schemas.microsoft.com/office/drawing/2014/main" id="{B4DDC0F7-62F6-4C9C-B1FB-795ED0445D01}"/>
                  </a:ext>
                </a:extLst>
              </p:cNvPr>
              <p:cNvSpPr>
                <a:spLocks noRot="1" noChangeAspect="1" noMove="1" noResize="1" noEditPoints="1" noAdjustHandles="1" noChangeArrowheads="1" noChangeShapeType="1" noTextEdit="1"/>
              </p:cNvSpPr>
              <p:nvPr/>
            </p:nvSpPr>
            <p:spPr>
              <a:xfrm>
                <a:off x="4367228" y="3148811"/>
                <a:ext cx="1037400" cy="825932"/>
              </a:xfrm>
              <a:prstGeom prst="rect">
                <a:avLst/>
              </a:prstGeom>
              <a:blipFill>
                <a:blip r:embed="rId9"/>
                <a:stretch>
                  <a:fillRect/>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23" name="Rektangel 22">
                <a:extLst>
                  <a:ext uri="{FF2B5EF4-FFF2-40B4-BE49-F238E27FC236}">
                    <a16:creationId xmlns:a16="http://schemas.microsoft.com/office/drawing/2014/main" id="{C6F79F1F-D771-432E-99EC-53C81EAD3AA7}"/>
                  </a:ext>
                </a:extLst>
              </p:cNvPr>
              <p:cNvSpPr/>
              <p:nvPr/>
            </p:nvSpPr>
            <p:spPr>
              <a:xfrm>
                <a:off x="4367228" y="3974743"/>
                <a:ext cx="1037400" cy="82606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6</m:t>
                                </m:r>
                              </m:sub>
                            </m:sSub>
                          </m:e>
                        </m:m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7</m:t>
                                </m:r>
                              </m:sub>
                            </m:sSub>
                          </m:e>
                        </m:m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8</m:t>
                                </m:r>
                              </m:sub>
                            </m:sSub>
                          </m:e>
                        </m:mr>
                      </m:m>
                    </m:oMath>
                  </m:oMathPara>
                </a14:m>
                <a:endParaRPr lang="nb-NO" dirty="0"/>
              </a:p>
            </p:txBody>
          </p:sp>
        </mc:Choice>
        <mc:Fallback>
          <p:sp>
            <p:nvSpPr>
              <p:cNvPr id="23" name="Rektangel 22">
                <a:extLst>
                  <a:ext uri="{FF2B5EF4-FFF2-40B4-BE49-F238E27FC236}">
                    <a16:creationId xmlns:a16="http://schemas.microsoft.com/office/drawing/2014/main" id="{C6F79F1F-D771-432E-99EC-53C81EAD3AA7}"/>
                  </a:ext>
                </a:extLst>
              </p:cNvPr>
              <p:cNvSpPr>
                <a:spLocks noRot="1" noChangeAspect="1" noMove="1" noResize="1" noEditPoints="1" noAdjustHandles="1" noChangeArrowheads="1" noChangeShapeType="1" noTextEdit="1"/>
              </p:cNvSpPr>
              <p:nvPr/>
            </p:nvSpPr>
            <p:spPr>
              <a:xfrm>
                <a:off x="4367228" y="3974743"/>
                <a:ext cx="1037400" cy="826060"/>
              </a:xfrm>
              <a:prstGeom prst="rect">
                <a:avLst/>
              </a:prstGeom>
              <a:blipFill>
                <a:blip r:embed="rId10"/>
                <a:stretch>
                  <a:fillRect/>
                </a:stretch>
              </a:blipFill>
            </p:spPr>
            <p:txBody>
              <a:bodyPr/>
              <a:lstStyle/>
              <a:p>
                <a:r>
                  <a:rPr lang="nb-NO">
                    <a:noFill/>
                  </a:rPr>
                  <a:t> </a:t>
                </a:r>
              </a:p>
            </p:txBody>
          </p:sp>
        </mc:Fallback>
      </mc:AlternateContent>
      <p:sp>
        <p:nvSpPr>
          <p:cNvPr id="24" name="Dobbel hakeparentes 23">
            <a:extLst>
              <a:ext uri="{FF2B5EF4-FFF2-40B4-BE49-F238E27FC236}">
                <a16:creationId xmlns:a16="http://schemas.microsoft.com/office/drawing/2014/main" id="{01FA57B5-D3C1-4E39-AEEC-E38D5D3D9E29}"/>
              </a:ext>
            </a:extLst>
          </p:cNvPr>
          <p:cNvSpPr/>
          <p:nvPr/>
        </p:nvSpPr>
        <p:spPr>
          <a:xfrm>
            <a:off x="1223237" y="2204249"/>
            <a:ext cx="3392899" cy="2658421"/>
          </a:xfrm>
          <a:prstGeom prst="bracketPair">
            <a:avLst/>
          </a:prstGeom>
          <a:ln w="12700"/>
        </p:spPr>
        <p:style>
          <a:lnRef idx="1">
            <a:schemeClr val="dk1"/>
          </a:lnRef>
          <a:fillRef idx="0">
            <a:schemeClr val="dk1"/>
          </a:fillRef>
          <a:effectRef idx="0">
            <a:schemeClr val="dk1"/>
          </a:effectRef>
          <a:fontRef idx="minor">
            <a:schemeClr val="tx1"/>
          </a:fontRef>
        </p:style>
        <p:txBody>
          <a:bodyPr rtlCol="0" anchor="ctr"/>
          <a:lstStyle/>
          <a:p>
            <a:pPr algn="ctr"/>
            <a:endParaRPr lang="nb-NO"/>
          </a:p>
        </p:txBody>
      </p:sp>
      <p:sp>
        <p:nvSpPr>
          <p:cNvPr id="25" name="Dobbel hakeparentes 24">
            <a:extLst>
              <a:ext uri="{FF2B5EF4-FFF2-40B4-BE49-F238E27FC236}">
                <a16:creationId xmlns:a16="http://schemas.microsoft.com/office/drawing/2014/main" id="{B3ED3D8D-8FE8-437F-B58C-E137891AF2F4}"/>
              </a:ext>
            </a:extLst>
          </p:cNvPr>
          <p:cNvSpPr/>
          <p:nvPr/>
        </p:nvSpPr>
        <p:spPr>
          <a:xfrm>
            <a:off x="4719352" y="2232566"/>
            <a:ext cx="882105" cy="2658421"/>
          </a:xfrm>
          <a:prstGeom prst="bracketPair">
            <a:avLst/>
          </a:prstGeom>
          <a:ln w="12700"/>
        </p:spPr>
        <p:style>
          <a:lnRef idx="1">
            <a:schemeClr val="dk1"/>
          </a:lnRef>
          <a:fillRef idx="0">
            <a:schemeClr val="dk1"/>
          </a:fillRef>
          <a:effectRef idx="0">
            <a:schemeClr val="dk1"/>
          </a:effectRef>
          <a:fontRef idx="minor">
            <a:schemeClr val="tx1"/>
          </a:fontRef>
        </p:style>
        <p:txBody>
          <a:bodyPr rtlCol="0" anchor="ctr"/>
          <a:lstStyle/>
          <a:p>
            <a:pPr algn="ctr"/>
            <a:endParaRPr lang="nb-NO"/>
          </a:p>
        </p:txBody>
      </p:sp>
      <p:sp>
        <p:nvSpPr>
          <p:cNvPr id="26" name="Plassholder for lysbildenummer 25">
            <a:extLst>
              <a:ext uri="{FF2B5EF4-FFF2-40B4-BE49-F238E27FC236}">
                <a16:creationId xmlns:a16="http://schemas.microsoft.com/office/drawing/2014/main" id="{F465FB96-0E0A-48CB-9B35-3262484B2C6F}"/>
              </a:ext>
            </a:extLst>
          </p:cNvPr>
          <p:cNvSpPr>
            <a:spLocks noGrp="1"/>
          </p:cNvSpPr>
          <p:nvPr>
            <p:ph type="sldNum" sz="quarter" idx="12"/>
          </p:nvPr>
        </p:nvSpPr>
        <p:spPr/>
        <p:txBody>
          <a:bodyPr/>
          <a:lstStyle/>
          <a:p>
            <a:fld id="{59B60D5B-D119-4F98-A338-F0542F476413}" type="slidenum">
              <a:rPr lang="nb-NO" smtClean="0"/>
              <a:t>2</a:t>
            </a:fld>
            <a:endParaRPr lang="nb-NO"/>
          </a:p>
        </p:txBody>
      </p:sp>
    </p:spTree>
    <p:extLst>
      <p:ext uri="{BB962C8B-B14F-4D97-AF65-F5344CB8AC3E}">
        <p14:creationId xmlns:p14="http://schemas.microsoft.com/office/powerpoint/2010/main" val="4117038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72A7286-A4FF-4482-BBC6-AF87A7B360A8}"/>
              </a:ext>
            </a:extLst>
          </p:cNvPr>
          <p:cNvSpPr>
            <a:spLocks noGrp="1"/>
          </p:cNvSpPr>
          <p:nvPr>
            <p:ph type="title"/>
          </p:nvPr>
        </p:nvSpPr>
        <p:spPr/>
        <p:txBody>
          <a:bodyPr>
            <a:normAutofit/>
          </a:bodyPr>
          <a:lstStyle/>
          <a:p>
            <a:r>
              <a:rPr lang="en-US" sz="2800" dirty="0">
                <a:latin typeface="Calibri bold" panose="020F0702030404030204" pitchFamily="34" charset="0"/>
                <a:cs typeface="Calibri bold" panose="020F0702030404030204" pitchFamily="34" charset="0"/>
              </a:rPr>
              <a:t>As we have 52 variables in 96 rows, we will use Algebraic Normal Form (ANF) instead of “Matrix Form”</a:t>
            </a:r>
            <a:endParaRPr lang="nb-NO" sz="2800" dirty="0">
              <a:latin typeface="Calibri bold" panose="020F0702030404030204" pitchFamily="34" charset="0"/>
              <a:cs typeface="Calibri bold" panose="020F0702030404030204" pitchFamily="34" charset="0"/>
            </a:endParaRPr>
          </a:p>
        </p:txBody>
      </p:sp>
      <mc:AlternateContent xmlns:mc="http://schemas.openxmlformats.org/markup-compatibility/2006">
        <mc:Choice xmlns:a14="http://schemas.microsoft.com/office/drawing/2010/main" Requires="a14">
          <p:sp>
            <p:nvSpPr>
              <p:cNvPr id="4" name="Rektangel 3">
                <a:extLst>
                  <a:ext uri="{FF2B5EF4-FFF2-40B4-BE49-F238E27FC236}">
                    <a16:creationId xmlns:a16="http://schemas.microsoft.com/office/drawing/2014/main" id="{3ED1AD09-FD9D-4DF7-9490-42CFAFD4AF2B}"/>
                  </a:ext>
                </a:extLst>
              </p:cNvPr>
              <p:cNvSpPr/>
              <p:nvPr/>
            </p:nvSpPr>
            <p:spPr>
              <a:xfrm>
                <a:off x="1326453" y="2322879"/>
                <a:ext cx="3289683" cy="236968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a:latin typeface="Cambria Math" panose="02040503050406030204" pitchFamily="18" charset="0"/>
                            </a:rPr>
                          </m:ctrlPr>
                        </m:mPr>
                        <m:mr>
                          <m:e>
                            <m:m>
                              <m:mPr>
                                <m:plcHide m:val="on"/>
                                <m:mcs>
                                  <m:mc>
                                    <m:mcPr>
                                      <m:count m:val="3"/>
                                      <m:mcJc m:val="center"/>
                                    </m:mcPr>
                                  </m:mc>
                                </m:mcs>
                                <m:ctrlPr>
                                  <a:rPr lang="nb-NO" i="1">
                                    <a:latin typeface="Cambria Math" panose="02040503050406030204" pitchFamily="18" charset="0"/>
                                  </a:rPr>
                                </m:ctrlPr>
                              </m:mPr>
                              <m:mr>
                                <m:e>
                                  <m:r>
                                    <a:rPr lang="nb-NO" i="1">
                                      <a:latin typeface="Cambria Math" panose="02040503050406030204" pitchFamily="18" charset="0"/>
                                    </a:rPr>
                                    <m:t>1</m:t>
                                  </m:r>
                                </m:e>
                                <m:e>
                                  <m:r>
                                    <a:rPr lang="nb-NO" i="1">
                                      <a:latin typeface="Cambria Math" panose="02040503050406030204" pitchFamily="18" charset="0"/>
                                    </a:rPr>
                                    <m:t>0</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1</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0</m:t>
                                  </m:r>
                                </m:e>
                                <m:e>
                                  <m:r>
                                    <a:rPr lang="nb-NO" i="1">
                                      <a:latin typeface="Cambria Math" panose="02040503050406030204" pitchFamily="18" charset="0"/>
                                    </a:rPr>
                                    <m:t>1</m:t>
                                  </m:r>
                                </m:e>
                              </m:mr>
                            </m:m>
                          </m:e>
                          <m:e>
                            <m:m>
                              <m:mPr>
                                <m:plcHide m:val="on"/>
                                <m:mcs>
                                  <m:mc>
                                    <m:mcPr>
                                      <m:count m:val="3"/>
                                      <m:mcJc m:val="center"/>
                                    </m:mcPr>
                                  </m:mc>
                                </m:mcs>
                                <m:ctrlPr>
                                  <a:rPr lang="nb-NO" i="1">
                                    <a:latin typeface="Cambria Math" panose="02040503050406030204" pitchFamily="18" charset="0"/>
                                  </a:rPr>
                                </m:ctrlPr>
                              </m:mPr>
                              <m:mr>
                                <m:e>
                                  <m:r>
                                    <a:rPr lang="nb-NO" i="1">
                                      <a:latin typeface="Cambria Math" panose="02040503050406030204" pitchFamily="18" charset="0"/>
                                    </a:rPr>
                                    <m:t>1</m:t>
                                  </m:r>
                                </m:e>
                                <m:e>
                                  <m:r>
                                    <a:rPr lang="nb-NO" i="1">
                                      <a:latin typeface="Cambria Math" panose="02040503050406030204" pitchFamily="18" charset="0"/>
                                    </a:rPr>
                                    <m:t>0</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1</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0</m:t>
                                  </m:r>
                                </m:e>
                                <m:e>
                                  <m:r>
                                    <a:rPr lang="nb-NO" i="1">
                                      <a:latin typeface="Cambria Math" panose="02040503050406030204" pitchFamily="18" charset="0"/>
                                    </a:rPr>
                                    <m:t>1</m:t>
                                  </m:r>
                                </m:e>
                              </m:mr>
                            </m:m>
                          </m:e>
                          <m:e>
                            <m:m>
                              <m:mPr>
                                <m:plcHide m:val="on"/>
                                <m:mcs>
                                  <m:mc>
                                    <m:mcPr>
                                      <m:count m:val="3"/>
                                      <m:mcJc m:val="center"/>
                                    </m:mcPr>
                                  </m:mc>
                                </m:mcs>
                                <m:ctrlPr>
                                  <a:rPr lang="nb-NO" i="1">
                                    <a:latin typeface="Cambria Math" panose="02040503050406030204" pitchFamily="18" charset="0"/>
                                  </a:rPr>
                                </m:ctrlPr>
                              </m:mPr>
                              <m:mr>
                                <m:e>
                                  <m:r>
                                    <a:rPr lang="nb-NO" i="1">
                                      <a:latin typeface="Cambria Math" panose="02040503050406030204" pitchFamily="18" charset="0"/>
                                    </a:rPr>
                                    <m:t>1</m:t>
                                  </m:r>
                                </m:e>
                                <m:e>
                                  <m:r>
                                    <a:rPr lang="nb-NO" i="1">
                                      <a:latin typeface="Cambria Math" panose="02040503050406030204" pitchFamily="18" charset="0"/>
                                    </a:rPr>
                                    <m:t>0</m:t>
                                  </m:r>
                                </m:e>
                                <m:e>
                                  <m:r>
                                    <a:rPr lang="nb-NO" i="1">
                                      <a:latin typeface="Cambria Math" panose="02040503050406030204" pitchFamily="18" charset="0"/>
                                    </a:rPr>
                                    <m:t>0</m:t>
                                  </m:r>
                                  <m:r>
                                    <a:rPr lang="en-US" i="1">
                                      <a:latin typeface="Cambria Math" panose="02040503050406030204" pitchFamily="18" charset="0"/>
                                    </a:rPr>
                                    <m:t> </m:t>
                                  </m:r>
                                </m:e>
                              </m:mr>
                              <m:mr>
                                <m:e>
                                  <m:r>
                                    <a:rPr lang="nb-NO" i="1">
                                      <a:latin typeface="Cambria Math" panose="02040503050406030204" pitchFamily="18" charset="0"/>
                                    </a:rPr>
                                    <m:t>0</m:t>
                                  </m:r>
                                </m:e>
                                <m:e>
                                  <m:r>
                                    <a:rPr lang="nb-NO" i="1">
                                      <a:latin typeface="Cambria Math" panose="02040503050406030204" pitchFamily="18" charset="0"/>
                                    </a:rPr>
                                    <m:t>1</m:t>
                                  </m:r>
                                </m:e>
                                <m:e>
                                  <m:r>
                                    <a:rPr lang="nb-NO" i="1">
                                      <a:latin typeface="Cambria Math" panose="02040503050406030204" pitchFamily="18" charset="0"/>
                                    </a:rPr>
                                    <m:t>0</m:t>
                                  </m:r>
                                  <m:r>
                                    <a:rPr lang="en-US" i="1">
                                      <a:latin typeface="Cambria Math" panose="02040503050406030204" pitchFamily="18" charset="0"/>
                                    </a:rPr>
                                    <m:t> </m:t>
                                  </m:r>
                                </m:e>
                              </m:mr>
                              <m:mr>
                                <m:e>
                                  <m:r>
                                    <a:rPr lang="nb-NO" i="1">
                                      <a:latin typeface="Cambria Math" panose="02040503050406030204" pitchFamily="18" charset="0"/>
                                    </a:rPr>
                                    <m:t>0</m:t>
                                  </m:r>
                                </m:e>
                                <m:e>
                                  <m:r>
                                    <a:rPr lang="nb-NO" i="1">
                                      <a:latin typeface="Cambria Math" panose="02040503050406030204" pitchFamily="18" charset="0"/>
                                    </a:rPr>
                                    <m:t>0</m:t>
                                  </m:r>
                                </m:e>
                                <m:e>
                                  <m:r>
                                    <a:rPr lang="nb-NO" i="1">
                                      <a:latin typeface="Cambria Math" panose="02040503050406030204" pitchFamily="18" charset="0"/>
                                    </a:rPr>
                                    <m:t>1</m:t>
                                  </m:r>
                                </m:e>
                              </m:mr>
                            </m:m>
                          </m:e>
                        </m:mr>
                        <m:mr>
                          <m:e>
                            <m:m>
                              <m:mPr>
                                <m:plcHide m:val="on"/>
                                <m:mcs>
                                  <m:mc>
                                    <m:mcPr>
                                      <m:count m:val="3"/>
                                      <m:mcJc m:val="center"/>
                                    </m:mcPr>
                                  </m:mc>
                                </m:mcs>
                                <m:ctrlPr>
                                  <a:rPr lang="nb-NO" i="1">
                                    <a:latin typeface="Cambria Math" panose="02040503050406030204" pitchFamily="18" charset="0"/>
                                  </a:rPr>
                                </m:ctrlPr>
                              </m:mPr>
                              <m:mr>
                                <m:e>
                                  <m:r>
                                    <a:rPr lang="nb-NO" i="1">
                                      <a:latin typeface="Cambria Math" panose="02040503050406030204" pitchFamily="18" charset="0"/>
                                    </a:rPr>
                                    <m:t>1</m:t>
                                  </m:r>
                                </m:e>
                                <m:e>
                                  <m:r>
                                    <a:rPr lang="nb-NO" i="1">
                                      <a:latin typeface="Cambria Math" panose="02040503050406030204" pitchFamily="18" charset="0"/>
                                    </a:rPr>
                                    <m:t>0</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1</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0</m:t>
                                  </m:r>
                                </m:e>
                                <m:e>
                                  <m:r>
                                    <a:rPr lang="nb-NO" i="1">
                                      <a:latin typeface="Cambria Math" panose="02040503050406030204" pitchFamily="18" charset="0"/>
                                    </a:rPr>
                                    <m:t>1</m:t>
                                  </m:r>
                                </m:e>
                              </m:mr>
                            </m:m>
                          </m:e>
                          <m:e>
                            <m:m>
                              <m:mPr>
                                <m:plcHide m:val="on"/>
                                <m:mcs>
                                  <m:mc>
                                    <m:mcPr>
                                      <m:count m:val="3"/>
                                      <m:mcJc m:val="center"/>
                                    </m:mcPr>
                                  </m:mc>
                                </m:mcs>
                                <m:ctrlPr>
                                  <a:rPr lang="nb-NO" i="1">
                                    <a:latin typeface="Cambria Math" panose="02040503050406030204" pitchFamily="18" charset="0"/>
                                  </a:rPr>
                                </m:ctrlPr>
                              </m:mPr>
                              <m:mr>
                                <m:e>
                                  <m:r>
                                    <a:rPr lang="nb-NO" i="1">
                                      <a:latin typeface="Cambria Math" panose="02040503050406030204" pitchFamily="18" charset="0"/>
                                    </a:rPr>
                                    <m:t>1</m:t>
                                  </m:r>
                                </m:e>
                                <m:e>
                                  <m:r>
                                    <a:rPr lang="nb-NO" i="1">
                                      <a:latin typeface="Cambria Math" panose="02040503050406030204" pitchFamily="18" charset="0"/>
                                    </a:rPr>
                                    <m:t>0</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1</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0</m:t>
                                  </m:r>
                                </m:e>
                                <m:e>
                                  <m:r>
                                    <a:rPr lang="nb-NO" i="1">
                                      <a:latin typeface="Cambria Math" panose="02040503050406030204" pitchFamily="18" charset="0"/>
                                    </a:rPr>
                                    <m:t>1</m:t>
                                  </m:r>
                                </m:e>
                              </m:mr>
                            </m:m>
                          </m:e>
                          <m:e>
                            <m:m>
                              <m:mPr>
                                <m:plcHide m:val="on"/>
                                <m:mcs>
                                  <m:mc>
                                    <m:mcPr>
                                      <m:count m:val="3"/>
                                      <m:mcJc m:val="center"/>
                                    </m:mcPr>
                                  </m:mc>
                                </m:mcs>
                                <m:ctrlPr>
                                  <a:rPr lang="nb-NO" i="1">
                                    <a:latin typeface="Cambria Math" panose="02040503050406030204" pitchFamily="18" charset="0"/>
                                  </a:rPr>
                                </m:ctrlPr>
                              </m:mPr>
                              <m:mr>
                                <m:e>
                                  <m:r>
                                    <a:rPr lang="nb-NO" i="1">
                                      <a:latin typeface="Cambria Math" panose="02040503050406030204" pitchFamily="18" charset="0"/>
                                    </a:rPr>
                                    <m:t>1</m:t>
                                  </m:r>
                                </m:e>
                                <m:e>
                                  <m:r>
                                    <a:rPr lang="nb-NO" i="1">
                                      <a:latin typeface="Cambria Math" panose="02040503050406030204" pitchFamily="18" charset="0"/>
                                    </a:rPr>
                                    <m:t>0</m:t>
                                  </m:r>
                                </m:e>
                                <m:e>
                                  <m:r>
                                    <a:rPr lang="nb-NO" i="1">
                                      <a:latin typeface="Cambria Math" panose="02040503050406030204" pitchFamily="18" charset="0"/>
                                    </a:rPr>
                                    <m:t>0</m:t>
                                  </m:r>
                                  <m:r>
                                    <a:rPr lang="en-US" i="1">
                                      <a:latin typeface="Cambria Math" panose="02040503050406030204" pitchFamily="18" charset="0"/>
                                    </a:rPr>
                                    <m:t> </m:t>
                                  </m:r>
                                </m:e>
                              </m:mr>
                              <m:mr>
                                <m:e>
                                  <m:r>
                                    <a:rPr lang="nb-NO" i="1">
                                      <a:latin typeface="Cambria Math" panose="02040503050406030204" pitchFamily="18" charset="0"/>
                                    </a:rPr>
                                    <m:t>0</m:t>
                                  </m:r>
                                </m:e>
                                <m:e>
                                  <m:r>
                                    <a:rPr lang="nb-NO" i="1">
                                      <a:latin typeface="Cambria Math" panose="02040503050406030204" pitchFamily="18" charset="0"/>
                                    </a:rPr>
                                    <m:t>1</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0</m:t>
                                  </m:r>
                                </m:e>
                                <m:e>
                                  <m:r>
                                    <a:rPr lang="nb-NO" i="1">
                                      <a:latin typeface="Cambria Math" panose="02040503050406030204" pitchFamily="18" charset="0"/>
                                    </a:rPr>
                                    <m:t>1</m:t>
                                  </m:r>
                                </m:e>
                              </m:mr>
                            </m:m>
                          </m:e>
                        </m:mr>
                        <m:mr>
                          <m:e>
                            <m:m>
                              <m:mPr>
                                <m:plcHide m:val="on"/>
                                <m:mcs>
                                  <m:mc>
                                    <m:mcPr>
                                      <m:count m:val="3"/>
                                      <m:mcJc m:val="center"/>
                                    </m:mcPr>
                                  </m:mc>
                                </m:mcs>
                                <m:ctrlPr>
                                  <a:rPr lang="nb-NO" i="1">
                                    <a:latin typeface="Cambria Math" panose="02040503050406030204" pitchFamily="18" charset="0"/>
                                  </a:rPr>
                                </m:ctrlPr>
                              </m:mPr>
                              <m:mr>
                                <m:e>
                                  <m:r>
                                    <a:rPr lang="nb-NO" i="1">
                                      <a:latin typeface="Cambria Math" panose="02040503050406030204" pitchFamily="18" charset="0"/>
                                    </a:rPr>
                                    <m:t>1</m:t>
                                  </m:r>
                                </m:e>
                                <m:e>
                                  <m:r>
                                    <a:rPr lang="nb-NO" i="1">
                                      <a:latin typeface="Cambria Math" panose="02040503050406030204" pitchFamily="18" charset="0"/>
                                    </a:rPr>
                                    <m:t>0</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1</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0</m:t>
                                  </m:r>
                                </m:e>
                                <m:e>
                                  <m:r>
                                    <a:rPr lang="nb-NO" i="1">
                                      <a:latin typeface="Cambria Math" panose="02040503050406030204" pitchFamily="18" charset="0"/>
                                    </a:rPr>
                                    <m:t>1</m:t>
                                  </m:r>
                                </m:e>
                              </m:mr>
                            </m:m>
                          </m:e>
                          <m:e>
                            <m:m>
                              <m:mPr>
                                <m:plcHide m:val="on"/>
                                <m:mcs>
                                  <m:mc>
                                    <m:mcPr>
                                      <m:count m:val="3"/>
                                      <m:mcJc m:val="center"/>
                                    </m:mcPr>
                                  </m:mc>
                                </m:mcs>
                                <m:ctrlPr>
                                  <a:rPr lang="nb-NO" i="1">
                                    <a:latin typeface="Cambria Math" panose="02040503050406030204" pitchFamily="18" charset="0"/>
                                  </a:rPr>
                                </m:ctrlPr>
                              </m:mPr>
                              <m:mr>
                                <m:e>
                                  <m:r>
                                    <a:rPr lang="nb-NO" i="1">
                                      <a:latin typeface="Cambria Math" panose="02040503050406030204" pitchFamily="18" charset="0"/>
                                    </a:rPr>
                                    <m:t>1</m:t>
                                  </m:r>
                                </m:e>
                                <m:e>
                                  <m:r>
                                    <a:rPr lang="nb-NO" i="1">
                                      <a:latin typeface="Cambria Math" panose="02040503050406030204" pitchFamily="18" charset="0"/>
                                    </a:rPr>
                                    <m:t>0</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1</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0</m:t>
                                  </m:r>
                                </m:e>
                                <m:e>
                                  <m:r>
                                    <a:rPr lang="nb-NO" i="1">
                                      <a:latin typeface="Cambria Math" panose="02040503050406030204" pitchFamily="18" charset="0"/>
                                    </a:rPr>
                                    <m:t>1</m:t>
                                  </m:r>
                                </m:e>
                              </m:mr>
                            </m:m>
                          </m:e>
                          <m:e>
                            <m:m>
                              <m:mPr>
                                <m:plcHide m:val="on"/>
                                <m:mcs>
                                  <m:mc>
                                    <m:mcPr>
                                      <m:count m:val="3"/>
                                      <m:mcJc m:val="center"/>
                                    </m:mcPr>
                                  </m:mc>
                                </m:mcs>
                                <m:ctrlPr>
                                  <a:rPr lang="nb-NO" i="1">
                                    <a:latin typeface="Cambria Math" panose="02040503050406030204" pitchFamily="18" charset="0"/>
                                  </a:rPr>
                                </m:ctrlPr>
                              </m:mPr>
                              <m:mr>
                                <m:e>
                                  <m:r>
                                    <a:rPr lang="nb-NO" i="1">
                                      <a:latin typeface="Cambria Math" panose="02040503050406030204" pitchFamily="18" charset="0"/>
                                    </a:rPr>
                                    <m:t>1</m:t>
                                  </m:r>
                                </m:e>
                                <m:e>
                                  <m:r>
                                    <a:rPr lang="nb-NO" i="1">
                                      <a:latin typeface="Cambria Math" panose="02040503050406030204" pitchFamily="18" charset="0"/>
                                    </a:rPr>
                                    <m:t>0</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1</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0</m:t>
                                  </m:r>
                                </m:e>
                                <m:e>
                                  <m:r>
                                    <a:rPr lang="nb-NO" i="1">
                                      <a:latin typeface="Cambria Math" panose="02040503050406030204" pitchFamily="18" charset="0"/>
                                    </a:rPr>
                                    <m:t>1</m:t>
                                  </m:r>
                                </m:e>
                              </m:mr>
                            </m:m>
                          </m:e>
                        </m:mr>
                      </m:m>
                    </m:oMath>
                  </m:oMathPara>
                </a14:m>
                <a:endParaRPr lang="nb-NO" dirty="0"/>
              </a:p>
            </p:txBody>
          </p:sp>
        </mc:Choice>
        <mc:Fallback>
          <p:sp>
            <p:nvSpPr>
              <p:cNvPr id="4" name="Rektangel 3">
                <a:extLst>
                  <a:ext uri="{FF2B5EF4-FFF2-40B4-BE49-F238E27FC236}">
                    <a16:creationId xmlns:a16="http://schemas.microsoft.com/office/drawing/2014/main" id="{3ED1AD09-FD9D-4DF7-9490-42CFAFD4AF2B}"/>
                  </a:ext>
                </a:extLst>
              </p:cNvPr>
              <p:cNvSpPr>
                <a:spLocks noRot="1" noChangeAspect="1" noMove="1" noResize="1" noEditPoints="1" noAdjustHandles="1" noChangeArrowheads="1" noChangeShapeType="1" noTextEdit="1"/>
              </p:cNvSpPr>
              <p:nvPr/>
            </p:nvSpPr>
            <p:spPr>
              <a:xfrm>
                <a:off x="1326453" y="2322879"/>
                <a:ext cx="3289683" cy="2369688"/>
              </a:xfrm>
              <a:prstGeom prst="rect">
                <a:avLst/>
              </a:prstGeom>
              <a:blipFill>
                <a:blip r:embed="rId3"/>
                <a:stretch>
                  <a:fillRect/>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5" name="Rektangel 4">
                <a:extLst>
                  <a:ext uri="{FF2B5EF4-FFF2-40B4-BE49-F238E27FC236}">
                    <a16:creationId xmlns:a16="http://schemas.microsoft.com/office/drawing/2014/main" id="{60A9F3D3-2FF9-4BF9-82B7-CD94BCD61875}"/>
                  </a:ext>
                </a:extLst>
              </p:cNvPr>
              <p:cNvSpPr/>
              <p:nvPr/>
            </p:nvSpPr>
            <p:spPr>
              <a:xfrm>
                <a:off x="4367227" y="2322879"/>
                <a:ext cx="1037400" cy="8242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0</m:t>
                                </m:r>
                              </m:sub>
                            </m:sSub>
                          </m:e>
                        </m:m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1</m:t>
                                </m:r>
                              </m:sub>
                            </m:sSub>
                          </m:e>
                        </m:m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2</m:t>
                                </m:r>
                              </m:sub>
                            </m:sSub>
                          </m:e>
                        </m:mr>
                      </m:m>
                    </m:oMath>
                  </m:oMathPara>
                </a14:m>
                <a:endParaRPr lang="nb-NO" dirty="0"/>
              </a:p>
            </p:txBody>
          </p:sp>
        </mc:Choice>
        <mc:Fallback>
          <p:sp>
            <p:nvSpPr>
              <p:cNvPr id="5" name="Rektangel 4">
                <a:extLst>
                  <a:ext uri="{FF2B5EF4-FFF2-40B4-BE49-F238E27FC236}">
                    <a16:creationId xmlns:a16="http://schemas.microsoft.com/office/drawing/2014/main" id="{60A9F3D3-2FF9-4BF9-82B7-CD94BCD61875}"/>
                  </a:ext>
                </a:extLst>
              </p:cNvPr>
              <p:cNvSpPr>
                <a:spLocks noRot="1" noChangeAspect="1" noMove="1" noResize="1" noEditPoints="1" noAdjustHandles="1" noChangeArrowheads="1" noChangeShapeType="1" noTextEdit="1"/>
              </p:cNvSpPr>
              <p:nvPr/>
            </p:nvSpPr>
            <p:spPr>
              <a:xfrm>
                <a:off x="4367227" y="2322879"/>
                <a:ext cx="1037400" cy="824200"/>
              </a:xfrm>
              <a:prstGeom prst="rect">
                <a:avLst/>
              </a:prstGeom>
              <a:blipFill>
                <a:blip r:embed="rId4"/>
                <a:stretch>
                  <a:fillRect/>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6" name="Rektangel 5">
                <a:extLst>
                  <a:ext uri="{FF2B5EF4-FFF2-40B4-BE49-F238E27FC236}">
                    <a16:creationId xmlns:a16="http://schemas.microsoft.com/office/drawing/2014/main" id="{EA3DE35A-577C-40A5-AAD2-7577E11D77E3}"/>
                  </a:ext>
                </a:extLst>
              </p:cNvPr>
              <p:cNvSpPr/>
              <p:nvPr/>
            </p:nvSpPr>
            <p:spPr>
              <a:xfrm>
                <a:off x="4367228" y="3148811"/>
                <a:ext cx="1037400" cy="8259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3</m:t>
                                </m:r>
                              </m:sub>
                            </m:sSub>
                          </m:e>
                        </m:m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4</m:t>
                                </m:r>
                              </m:sub>
                            </m:sSub>
                          </m:e>
                        </m:m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5</m:t>
                                </m:r>
                              </m:sub>
                            </m:sSub>
                          </m:e>
                        </m:mr>
                      </m:m>
                    </m:oMath>
                  </m:oMathPara>
                </a14:m>
                <a:endParaRPr lang="nb-NO" dirty="0"/>
              </a:p>
            </p:txBody>
          </p:sp>
        </mc:Choice>
        <mc:Fallback>
          <p:sp>
            <p:nvSpPr>
              <p:cNvPr id="6" name="Rektangel 5">
                <a:extLst>
                  <a:ext uri="{FF2B5EF4-FFF2-40B4-BE49-F238E27FC236}">
                    <a16:creationId xmlns:a16="http://schemas.microsoft.com/office/drawing/2014/main" id="{EA3DE35A-577C-40A5-AAD2-7577E11D77E3}"/>
                  </a:ext>
                </a:extLst>
              </p:cNvPr>
              <p:cNvSpPr>
                <a:spLocks noRot="1" noChangeAspect="1" noMove="1" noResize="1" noEditPoints="1" noAdjustHandles="1" noChangeArrowheads="1" noChangeShapeType="1" noTextEdit="1"/>
              </p:cNvSpPr>
              <p:nvPr/>
            </p:nvSpPr>
            <p:spPr>
              <a:xfrm>
                <a:off x="4367228" y="3148811"/>
                <a:ext cx="1037400" cy="825932"/>
              </a:xfrm>
              <a:prstGeom prst="rect">
                <a:avLst/>
              </a:prstGeom>
              <a:blipFill>
                <a:blip r:embed="rId5"/>
                <a:stretch>
                  <a:fillRect/>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7" name="Rektangel 6">
                <a:extLst>
                  <a:ext uri="{FF2B5EF4-FFF2-40B4-BE49-F238E27FC236}">
                    <a16:creationId xmlns:a16="http://schemas.microsoft.com/office/drawing/2014/main" id="{8E230EBA-0E82-4FCD-B029-F82B68922900}"/>
                  </a:ext>
                </a:extLst>
              </p:cNvPr>
              <p:cNvSpPr/>
              <p:nvPr/>
            </p:nvSpPr>
            <p:spPr>
              <a:xfrm>
                <a:off x="4367228" y="3974743"/>
                <a:ext cx="1037400" cy="82606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6</m:t>
                                </m:r>
                              </m:sub>
                            </m:sSub>
                          </m:e>
                        </m:m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7</m:t>
                                </m:r>
                              </m:sub>
                            </m:sSub>
                          </m:e>
                        </m:m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8</m:t>
                                </m:r>
                              </m:sub>
                            </m:sSub>
                          </m:e>
                        </m:mr>
                      </m:m>
                    </m:oMath>
                  </m:oMathPara>
                </a14:m>
                <a:endParaRPr lang="nb-NO" dirty="0"/>
              </a:p>
            </p:txBody>
          </p:sp>
        </mc:Choice>
        <mc:Fallback>
          <p:sp>
            <p:nvSpPr>
              <p:cNvPr id="7" name="Rektangel 6">
                <a:extLst>
                  <a:ext uri="{FF2B5EF4-FFF2-40B4-BE49-F238E27FC236}">
                    <a16:creationId xmlns:a16="http://schemas.microsoft.com/office/drawing/2014/main" id="{8E230EBA-0E82-4FCD-B029-F82B68922900}"/>
                  </a:ext>
                </a:extLst>
              </p:cNvPr>
              <p:cNvSpPr>
                <a:spLocks noRot="1" noChangeAspect="1" noMove="1" noResize="1" noEditPoints="1" noAdjustHandles="1" noChangeArrowheads="1" noChangeShapeType="1" noTextEdit="1"/>
              </p:cNvSpPr>
              <p:nvPr/>
            </p:nvSpPr>
            <p:spPr>
              <a:xfrm>
                <a:off x="4367228" y="3974743"/>
                <a:ext cx="1037400" cy="826060"/>
              </a:xfrm>
              <a:prstGeom prst="rect">
                <a:avLst/>
              </a:prstGeom>
              <a:blipFill>
                <a:blip r:embed="rId6"/>
                <a:stretch>
                  <a:fillRect/>
                </a:stretch>
              </a:blipFill>
            </p:spPr>
            <p:txBody>
              <a:bodyPr/>
              <a:lstStyle/>
              <a:p>
                <a:r>
                  <a:rPr lang="nb-NO">
                    <a:noFill/>
                  </a:rPr>
                  <a:t> </a:t>
                </a:r>
              </a:p>
            </p:txBody>
          </p:sp>
        </mc:Fallback>
      </mc:AlternateContent>
      <p:sp>
        <p:nvSpPr>
          <p:cNvPr id="8" name="Dobbel hakeparentes 7">
            <a:extLst>
              <a:ext uri="{FF2B5EF4-FFF2-40B4-BE49-F238E27FC236}">
                <a16:creationId xmlns:a16="http://schemas.microsoft.com/office/drawing/2014/main" id="{C784924D-1F45-4A55-A4FB-9917FD1C9A61}"/>
              </a:ext>
            </a:extLst>
          </p:cNvPr>
          <p:cNvSpPr/>
          <p:nvPr/>
        </p:nvSpPr>
        <p:spPr>
          <a:xfrm>
            <a:off x="1223237" y="2204249"/>
            <a:ext cx="3392899" cy="2658421"/>
          </a:xfrm>
          <a:prstGeom prst="bracketPair">
            <a:avLst/>
          </a:prstGeom>
          <a:ln w="12700"/>
        </p:spPr>
        <p:style>
          <a:lnRef idx="1">
            <a:schemeClr val="dk1"/>
          </a:lnRef>
          <a:fillRef idx="0">
            <a:schemeClr val="dk1"/>
          </a:fillRef>
          <a:effectRef idx="0">
            <a:schemeClr val="dk1"/>
          </a:effectRef>
          <a:fontRef idx="minor">
            <a:schemeClr val="tx1"/>
          </a:fontRef>
        </p:style>
        <p:txBody>
          <a:bodyPr rtlCol="0" anchor="ctr"/>
          <a:lstStyle/>
          <a:p>
            <a:pPr algn="ctr"/>
            <a:endParaRPr lang="nb-NO"/>
          </a:p>
        </p:txBody>
      </p:sp>
      <p:sp>
        <p:nvSpPr>
          <p:cNvPr id="9" name="Dobbel hakeparentes 8">
            <a:extLst>
              <a:ext uri="{FF2B5EF4-FFF2-40B4-BE49-F238E27FC236}">
                <a16:creationId xmlns:a16="http://schemas.microsoft.com/office/drawing/2014/main" id="{93A16801-ACDB-4D89-82C5-C042B63B5A6D}"/>
              </a:ext>
            </a:extLst>
          </p:cNvPr>
          <p:cNvSpPr/>
          <p:nvPr/>
        </p:nvSpPr>
        <p:spPr>
          <a:xfrm>
            <a:off x="4719352" y="2232566"/>
            <a:ext cx="882105" cy="2658421"/>
          </a:xfrm>
          <a:prstGeom prst="bracketPair">
            <a:avLst/>
          </a:prstGeom>
          <a:ln w="12700"/>
        </p:spPr>
        <p:style>
          <a:lnRef idx="1">
            <a:schemeClr val="dk1"/>
          </a:lnRef>
          <a:fillRef idx="0">
            <a:schemeClr val="dk1"/>
          </a:fillRef>
          <a:effectRef idx="0">
            <a:schemeClr val="dk1"/>
          </a:effectRef>
          <a:fontRef idx="minor">
            <a:schemeClr val="tx1"/>
          </a:fontRef>
        </p:style>
        <p:txBody>
          <a:bodyPr rtlCol="0" anchor="ctr"/>
          <a:lstStyle/>
          <a:p>
            <a:pPr algn="ctr"/>
            <a:endParaRPr lang="nb-NO"/>
          </a:p>
        </p:txBody>
      </p:sp>
      <mc:AlternateContent xmlns:mc="http://schemas.openxmlformats.org/markup-compatibility/2006">
        <mc:Choice xmlns:a14="http://schemas.microsoft.com/office/drawing/2010/main" Requires="a14">
          <p:sp>
            <p:nvSpPr>
              <p:cNvPr id="10" name="TekstSylinder 9">
                <a:extLst>
                  <a:ext uri="{FF2B5EF4-FFF2-40B4-BE49-F238E27FC236}">
                    <a16:creationId xmlns:a16="http://schemas.microsoft.com/office/drawing/2014/main" id="{446BFD72-C8D0-459D-B770-6B86B2183E8C}"/>
                  </a:ext>
                </a:extLst>
              </p:cNvPr>
              <p:cNvSpPr txBox="1"/>
              <p:nvPr/>
            </p:nvSpPr>
            <p:spPr>
              <a:xfrm>
                <a:off x="7575866" y="2322879"/>
                <a:ext cx="1459407" cy="3139321"/>
              </a:xfrm>
              <a:prstGeom prst="rect">
                <a:avLst/>
              </a:prstGeom>
              <a:noFill/>
            </p:spPr>
            <p:txBody>
              <a:bodyPr wrap="square" rtlCol="0">
                <a:spAutoFit/>
              </a:bodyPr>
              <a:lstStyle/>
              <a:p>
                <a:pPr/>
                <a14:m>
                  <m:oMath xmlns:m="http://schemas.openxmlformats.org/officeDocument/2006/math">
                    <m:sSub>
                      <m:sSubPr>
                        <m:ctrlPr>
                          <a:rPr lang="nb-NO" i="1" smtClean="0">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0</m:t>
                        </m:r>
                      </m:sub>
                    </m:sSub>
                  </m:oMath>
                </a14:m>
                <a:r>
                  <a:rPr lang="nb-NO" dirty="0"/>
                  <a:t> + </a:t>
                </a:r>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3</m:t>
                        </m:r>
                      </m:sub>
                    </m:sSub>
                  </m:oMath>
                </a14:m>
                <a:r>
                  <a:rPr lang="nb-NO" dirty="0"/>
                  <a:t> + </a:t>
                </a:r>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6</m:t>
                        </m:r>
                      </m:sub>
                    </m:sSub>
                  </m:oMath>
                </a14:m>
                <a:endParaRPr lang="nb-NO" dirty="0"/>
              </a:p>
              <a:p>
                <a:pPr/>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1</m:t>
                        </m:r>
                      </m:sub>
                    </m:sSub>
                  </m:oMath>
                </a14:m>
                <a:r>
                  <a:rPr lang="nb-NO" dirty="0"/>
                  <a:t> + </a:t>
                </a:r>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4</m:t>
                        </m:r>
                      </m:sub>
                    </m:sSub>
                  </m:oMath>
                </a14:m>
                <a:r>
                  <a:rPr lang="nb-NO" dirty="0"/>
                  <a:t> + </a:t>
                </a:r>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7</m:t>
                        </m:r>
                      </m:sub>
                    </m:sSub>
                  </m:oMath>
                </a14:m>
                <a:endParaRPr lang="en-US" dirty="0"/>
              </a:p>
              <a:p>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2</m:t>
                        </m:r>
                      </m:sub>
                    </m:sSub>
                  </m:oMath>
                </a14:m>
                <a:r>
                  <a:rPr lang="nb-NO" dirty="0"/>
                  <a:t> + </a:t>
                </a:r>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5</m:t>
                        </m:r>
                      </m:sub>
                    </m:sSub>
                  </m:oMath>
                </a14:m>
                <a:r>
                  <a:rPr lang="nb-NO" dirty="0"/>
                  <a:t> + </a:t>
                </a:r>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8</m:t>
                        </m:r>
                      </m:sub>
                    </m:sSub>
                  </m:oMath>
                </a14:m>
                <a:endParaRPr lang="nb-NO" dirty="0"/>
              </a:p>
              <a:p>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0</m:t>
                        </m:r>
                      </m:sub>
                    </m:sSub>
                  </m:oMath>
                </a14:m>
                <a:r>
                  <a:rPr lang="nb-NO" dirty="0"/>
                  <a:t> + </a:t>
                </a:r>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3</m:t>
                        </m:r>
                      </m:sub>
                    </m:sSub>
                  </m:oMath>
                </a14:m>
                <a:r>
                  <a:rPr lang="nb-NO" dirty="0"/>
                  <a:t> + </a:t>
                </a:r>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6</m:t>
                        </m:r>
                      </m:sub>
                    </m:sSub>
                  </m:oMath>
                </a14:m>
                <a:endParaRPr lang="nb-NO" dirty="0"/>
              </a:p>
              <a:p>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1</m:t>
                        </m:r>
                      </m:sub>
                    </m:sSub>
                  </m:oMath>
                </a14:m>
                <a:r>
                  <a:rPr lang="nb-NO" dirty="0"/>
                  <a:t> + </a:t>
                </a:r>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4</m:t>
                        </m:r>
                      </m:sub>
                    </m:sSub>
                  </m:oMath>
                </a14:m>
                <a:r>
                  <a:rPr lang="nb-NO" dirty="0"/>
                  <a:t> + </a:t>
                </a:r>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7</m:t>
                        </m:r>
                      </m:sub>
                    </m:sSub>
                  </m:oMath>
                </a14:m>
                <a:endParaRPr lang="en-US" dirty="0"/>
              </a:p>
              <a:p>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2</m:t>
                        </m:r>
                      </m:sub>
                    </m:sSub>
                  </m:oMath>
                </a14:m>
                <a:r>
                  <a:rPr lang="nb-NO" dirty="0"/>
                  <a:t> + </a:t>
                </a:r>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5</m:t>
                        </m:r>
                      </m:sub>
                    </m:sSub>
                  </m:oMath>
                </a14:m>
                <a:r>
                  <a:rPr lang="nb-NO" dirty="0"/>
                  <a:t> + </a:t>
                </a:r>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8</m:t>
                        </m:r>
                      </m:sub>
                    </m:sSub>
                  </m:oMath>
                </a14:m>
                <a:endParaRPr lang="nb-NO" dirty="0"/>
              </a:p>
              <a:p>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0</m:t>
                        </m:r>
                      </m:sub>
                    </m:sSub>
                  </m:oMath>
                </a14:m>
                <a:r>
                  <a:rPr lang="nb-NO" dirty="0"/>
                  <a:t> + </a:t>
                </a:r>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3</m:t>
                        </m:r>
                      </m:sub>
                    </m:sSub>
                  </m:oMath>
                </a14:m>
                <a:r>
                  <a:rPr lang="nb-NO" dirty="0"/>
                  <a:t> + </a:t>
                </a:r>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6</m:t>
                        </m:r>
                      </m:sub>
                    </m:sSub>
                  </m:oMath>
                </a14:m>
                <a:endParaRPr lang="nb-NO" dirty="0"/>
              </a:p>
              <a:p>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1</m:t>
                        </m:r>
                      </m:sub>
                    </m:sSub>
                  </m:oMath>
                </a14:m>
                <a:r>
                  <a:rPr lang="nb-NO" dirty="0"/>
                  <a:t> + </a:t>
                </a:r>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4</m:t>
                        </m:r>
                      </m:sub>
                    </m:sSub>
                  </m:oMath>
                </a14:m>
                <a:r>
                  <a:rPr lang="nb-NO" dirty="0"/>
                  <a:t> + </a:t>
                </a:r>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7</m:t>
                        </m:r>
                      </m:sub>
                    </m:sSub>
                  </m:oMath>
                </a14:m>
                <a:endParaRPr lang="en-US" dirty="0"/>
              </a:p>
              <a:p>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2</m:t>
                        </m:r>
                      </m:sub>
                    </m:sSub>
                  </m:oMath>
                </a14:m>
                <a:r>
                  <a:rPr lang="nb-NO" dirty="0"/>
                  <a:t> + </a:t>
                </a:r>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5</m:t>
                        </m:r>
                      </m:sub>
                    </m:sSub>
                  </m:oMath>
                </a14:m>
                <a:r>
                  <a:rPr lang="nb-NO" dirty="0"/>
                  <a:t> + </a:t>
                </a:r>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8</m:t>
                        </m:r>
                      </m:sub>
                    </m:sSub>
                  </m:oMath>
                </a14:m>
                <a:endParaRPr lang="nb-NO" dirty="0"/>
              </a:p>
              <a:p>
                <a:endParaRPr lang="nb-NO" dirty="0"/>
              </a:p>
              <a:p>
                <a:endParaRPr lang="nb-NO" dirty="0"/>
              </a:p>
            </p:txBody>
          </p:sp>
        </mc:Choice>
        <mc:Fallback>
          <p:sp>
            <p:nvSpPr>
              <p:cNvPr id="10" name="TekstSylinder 9">
                <a:extLst>
                  <a:ext uri="{FF2B5EF4-FFF2-40B4-BE49-F238E27FC236}">
                    <a16:creationId xmlns:a16="http://schemas.microsoft.com/office/drawing/2014/main" id="{446BFD72-C8D0-459D-B770-6B86B2183E8C}"/>
                  </a:ext>
                </a:extLst>
              </p:cNvPr>
              <p:cNvSpPr txBox="1">
                <a:spLocks noRot="1" noChangeAspect="1" noMove="1" noResize="1" noEditPoints="1" noAdjustHandles="1" noChangeArrowheads="1" noChangeShapeType="1" noTextEdit="1"/>
              </p:cNvSpPr>
              <p:nvPr/>
            </p:nvSpPr>
            <p:spPr>
              <a:xfrm>
                <a:off x="7575866" y="2322879"/>
                <a:ext cx="1459407" cy="3139321"/>
              </a:xfrm>
              <a:prstGeom prst="rect">
                <a:avLst/>
              </a:prstGeom>
              <a:blipFill>
                <a:blip r:embed="rId7"/>
                <a:stretch>
                  <a:fillRect t="-971"/>
                </a:stretch>
              </a:blipFill>
            </p:spPr>
            <p:txBody>
              <a:bodyPr/>
              <a:lstStyle/>
              <a:p>
                <a:r>
                  <a:rPr lang="nb-NO">
                    <a:noFill/>
                  </a:rPr>
                  <a:t> </a:t>
                </a:r>
              </a:p>
            </p:txBody>
          </p:sp>
        </mc:Fallback>
      </mc:AlternateContent>
      <p:sp>
        <p:nvSpPr>
          <p:cNvPr id="11" name="Pil: høyre 10">
            <a:extLst>
              <a:ext uri="{FF2B5EF4-FFF2-40B4-BE49-F238E27FC236}">
                <a16:creationId xmlns:a16="http://schemas.microsoft.com/office/drawing/2014/main" id="{DD462617-4AA9-420F-BC34-7631DBA2C94A}"/>
              </a:ext>
            </a:extLst>
          </p:cNvPr>
          <p:cNvSpPr/>
          <p:nvPr/>
        </p:nvSpPr>
        <p:spPr>
          <a:xfrm>
            <a:off x="6051594" y="3253696"/>
            <a:ext cx="974956" cy="6161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 name="Plassholder for lysbildenummer 11">
            <a:extLst>
              <a:ext uri="{FF2B5EF4-FFF2-40B4-BE49-F238E27FC236}">
                <a16:creationId xmlns:a16="http://schemas.microsoft.com/office/drawing/2014/main" id="{059567C1-B965-48F8-A5AE-5416FB1F3A67}"/>
              </a:ext>
            </a:extLst>
          </p:cNvPr>
          <p:cNvSpPr>
            <a:spLocks noGrp="1"/>
          </p:cNvSpPr>
          <p:nvPr>
            <p:ph type="sldNum" sz="quarter" idx="12"/>
          </p:nvPr>
        </p:nvSpPr>
        <p:spPr/>
        <p:txBody>
          <a:bodyPr/>
          <a:lstStyle/>
          <a:p>
            <a:fld id="{59B60D5B-D119-4F98-A338-F0542F476413}" type="slidenum">
              <a:rPr lang="nb-NO" smtClean="0"/>
              <a:t>3</a:t>
            </a:fld>
            <a:endParaRPr lang="nb-NO"/>
          </a:p>
        </p:txBody>
      </p:sp>
      <mc:AlternateContent xmlns:mc="http://schemas.openxmlformats.org/markup-compatibility/2006">
        <mc:Choice xmlns:a14="http://schemas.microsoft.com/office/drawing/2010/main" Requires="a14">
          <p:sp>
            <p:nvSpPr>
              <p:cNvPr id="15" name="Rektangel 14">
                <a:extLst>
                  <a:ext uri="{FF2B5EF4-FFF2-40B4-BE49-F238E27FC236}">
                    <a16:creationId xmlns:a16="http://schemas.microsoft.com/office/drawing/2014/main" id="{824633AC-24A5-41CD-AD30-EF4B8B4A2C1E}"/>
                  </a:ext>
                </a:extLst>
              </p:cNvPr>
              <p:cNvSpPr/>
              <p:nvPr/>
            </p:nvSpPr>
            <p:spPr>
              <a:xfrm>
                <a:off x="2979441" y="5778915"/>
                <a:ext cx="6233117" cy="369332"/>
              </a:xfrm>
              <a:prstGeom prst="rect">
                <a:avLst/>
              </a:prstGeom>
            </p:spPr>
            <p:txBody>
              <a:bodyPr wrap="none">
                <a:spAutoFit/>
              </a:bodyPr>
              <a:lstStyle/>
              <a:p>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2</m:t>
                        </m:r>
                      </m:sub>
                    </m:sSub>
                    <m:r>
                      <m:rPr>
                        <m:nor/>
                      </m:rPr>
                      <a:rPr lang="nb-NO" dirty="0"/>
                      <m:t> + </m:t>
                    </m:r>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5</m:t>
                        </m:r>
                      </m:sub>
                    </m:sSub>
                    <m:r>
                      <m:rPr>
                        <m:nor/>
                      </m:rPr>
                      <a:rPr lang="nb-NO" dirty="0"/>
                      <m:t> + </m:t>
                    </m:r>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8</m:t>
                        </m:r>
                      </m:sub>
                    </m:sSub>
                    <m:r>
                      <a:rPr lang="en-US" b="0" i="1" smtClean="0">
                        <a:latin typeface="Cambria Math" panose="02040503050406030204" pitchFamily="18" charset="0"/>
                      </a:rPr>
                      <m:t>=0</m:t>
                    </m:r>
                    <m:sSub>
                      <m:sSubPr>
                        <m:ctrlPr>
                          <a:rPr lang="nb-NO" i="1" smtClean="0">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0</m:t>
                        </m:r>
                      </m:sub>
                    </m:sSub>
                  </m:oMath>
                </a14:m>
                <a:r>
                  <a:rPr lang="nb-NO" dirty="0"/>
                  <a:t> + </a:t>
                </a:r>
                <a:r>
                  <a:rPr lang="nb-NO" i="1" dirty="0"/>
                  <a:t>0</a:t>
                </a:r>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1</m:t>
                        </m:r>
                      </m:sub>
                    </m:sSub>
                  </m:oMath>
                </a14:m>
                <a:r>
                  <a:rPr lang="nb-NO" dirty="0"/>
                  <a:t> + </a:t>
                </a:r>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2</m:t>
                        </m:r>
                      </m:sub>
                    </m:sSub>
                  </m:oMath>
                </a14:m>
                <a:r>
                  <a:rPr lang="nb-NO" dirty="0"/>
                  <a:t> + </a:t>
                </a:r>
                <a:r>
                  <a:rPr lang="nb-NO" i="1" dirty="0"/>
                  <a:t>0</a:t>
                </a:r>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3</m:t>
                        </m:r>
                      </m:sub>
                    </m:sSub>
                  </m:oMath>
                </a14:m>
                <a:r>
                  <a:rPr lang="nb-NO" dirty="0"/>
                  <a:t> + </a:t>
                </a:r>
                <a:r>
                  <a:rPr lang="nb-NO" i="1" dirty="0"/>
                  <a:t>0</a:t>
                </a:r>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4</m:t>
                        </m:r>
                      </m:sub>
                    </m:sSub>
                  </m:oMath>
                </a14:m>
                <a:r>
                  <a:rPr lang="nb-NO" dirty="0"/>
                  <a:t> + </a:t>
                </a:r>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5</m:t>
                        </m:r>
                      </m:sub>
                    </m:sSub>
                  </m:oMath>
                </a14:m>
                <a:r>
                  <a:rPr lang="nb-NO" dirty="0"/>
                  <a:t> + </a:t>
                </a:r>
                <a:r>
                  <a:rPr lang="nb-NO" i="1" dirty="0"/>
                  <a:t>0</a:t>
                </a:r>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6</m:t>
                        </m:r>
                      </m:sub>
                    </m:sSub>
                  </m:oMath>
                </a14:m>
                <a:r>
                  <a:rPr lang="nb-NO" dirty="0"/>
                  <a:t> + </a:t>
                </a:r>
                <a:r>
                  <a:rPr lang="nb-NO" i="1" dirty="0"/>
                  <a:t>0</a:t>
                </a:r>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7</m:t>
                        </m:r>
                      </m:sub>
                    </m:sSub>
                  </m:oMath>
                </a14:m>
                <a:r>
                  <a:rPr lang="nb-NO" dirty="0"/>
                  <a:t> + </a:t>
                </a:r>
                <a14:m>
                  <m:oMath xmlns:m="http://schemas.openxmlformats.org/officeDocument/2006/math">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8</m:t>
                        </m:r>
                      </m:sub>
                    </m:sSub>
                  </m:oMath>
                </a14:m>
                <a:endParaRPr lang="nb-NO" dirty="0"/>
              </a:p>
            </p:txBody>
          </p:sp>
        </mc:Choice>
        <mc:Fallback>
          <p:sp>
            <p:nvSpPr>
              <p:cNvPr id="15" name="Rektangel 14">
                <a:extLst>
                  <a:ext uri="{FF2B5EF4-FFF2-40B4-BE49-F238E27FC236}">
                    <a16:creationId xmlns:a16="http://schemas.microsoft.com/office/drawing/2014/main" id="{824633AC-24A5-41CD-AD30-EF4B8B4A2C1E}"/>
                  </a:ext>
                </a:extLst>
              </p:cNvPr>
              <p:cNvSpPr>
                <a:spLocks noRot="1" noChangeAspect="1" noMove="1" noResize="1" noEditPoints="1" noAdjustHandles="1" noChangeArrowheads="1" noChangeShapeType="1" noTextEdit="1"/>
              </p:cNvSpPr>
              <p:nvPr/>
            </p:nvSpPr>
            <p:spPr>
              <a:xfrm>
                <a:off x="2979441" y="5778915"/>
                <a:ext cx="6233117" cy="369332"/>
              </a:xfrm>
              <a:prstGeom prst="rect">
                <a:avLst/>
              </a:prstGeom>
              <a:blipFill>
                <a:blip r:embed="rId8"/>
                <a:stretch>
                  <a:fillRect t="-9836" b="-24590"/>
                </a:stretch>
              </a:blipFill>
            </p:spPr>
            <p:txBody>
              <a:bodyPr/>
              <a:lstStyle/>
              <a:p>
                <a:r>
                  <a:rPr lang="nb-NO">
                    <a:noFill/>
                  </a:rPr>
                  <a:t> </a:t>
                </a:r>
              </a:p>
            </p:txBody>
          </p:sp>
        </mc:Fallback>
      </mc:AlternateContent>
    </p:spTree>
    <p:extLst>
      <p:ext uri="{BB962C8B-B14F-4D97-AF65-F5344CB8AC3E}">
        <p14:creationId xmlns:p14="http://schemas.microsoft.com/office/powerpoint/2010/main" val="2541267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0B2166F-AB34-49D3-BDA2-0300E1D4BA34}"/>
              </a:ext>
            </a:extLst>
          </p:cNvPr>
          <p:cNvSpPr>
            <a:spLocks noGrp="1"/>
          </p:cNvSpPr>
          <p:nvPr>
            <p:ph type="title"/>
          </p:nvPr>
        </p:nvSpPr>
        <p:spPr/>
        <p:txBody>
          <a:bodyPr>
            <a:normAutofit/>
          </a:bodyPr>
          <a:lstStyle/>
          <a:p>
            <a:r>
              <a:rPr lang="en-US" sz="2800" dirty="0">
                <a:latin typeface="Calibri bold" panose="020F0702030404030204" pitchFamily="34" charset="0"/>
                <a:cs typeface="Calibri bold" panose="020F0702030404030204" pitchFamily="34" charset="0"/>
              </a:rPr>
              <a:t>MRHS is a known plaintext-ciphertext pair attack, meaning we know the plaintext that created the ciphertext</a:t>
            </a:r>
            <a:endParaRPr lang="nb-NO" sz="2800" dirty="0">
              <a:latin typeface="Calibri bold" panose="020F0702030404030204" pitchFamily="34" charset="0"/>
              <a:cs typeface="Calibri bold" panose="020F0702030404030204" pitchFamily="34" charset="0"/>
            </a:endParaRPr>
          </a:p>
        </p:txBody>
      </p:sp>
      <p:pic>
        <p:nvPicPr>
          <p:cNvPr id="6" name="Plassholder for innhold 5" descr="Et bilde som inneholder tekst&#10;&#10;Automatisk generert beskrivelse">
            <a:extLst>
              <a:ext uri="{FF2B5EF4-FFF2-40B4-BE49-F238E27FC236}">
                <a16:creationId xmlns:a16="http://schemas.microsoft.com/office/drawing/2014/main" id="{40135DA9-40A1-4B8B-A330-FEE061CF56D6}"/>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r="42725"/>
          <a:stretch/>
        </p:blipFill>
        <p:spPr>
          <a:xfrm>
            <a:off x="1619376" y="2538878"/>
            <a:ext cx="6022828" cy="2379826"/>
          </a:xfrm>
        </p:spPr>
      </p:pic>
      <p:pic>
        <p:nvPicPr>
          <p:cNvPr id="7" name="Plassholder for innhold 5" descr="Et bilde som inneholder tekst&#10;&#10;Automatisk generert beskrivelse">
            <a:extLst>
              <a:ext uri="{FF2B5EF4-FFF2-40B4-BE49-F238E27FC236}">
                <a16:creationId xmlns:a16="http://schemas.microsoft.com/office/drawing/2014/main" id="{D23A3384-A186-42C2-855B-89C3E403D0D1}"/>
              </a:ext>
            </a:extLst>
          </p:cNvPr>
          <p:cNvPicPr>
            <a:picLocks noChangeAspect="1"/>
          </p:cNvPicPr>
          <p:nvPr/>
        </p:nvPicPr>
        <p:blipFill rotWithShape="1">
          <a:blip r:embed="rId3">
            <a:extLst>
              <a:ext uri="{28A0092B-C50C-407E-A947-70E740481C1C}">
                <a14:useLocalDpi xmlns:a14="http://schemas.microsoft.com/office/drawing/2010/main" val="0"/>
              </a:ext>
            </a:extLst>
          </a:blip>
          <a:srcRect l="84677" r="-3277"/>
          <a:stretch/>
        </p:blipFill>
        <p:spPr>
          <a:xfrm>
            <a:off x="7993431" y="2538878"/>
            <a:ext cx="1955969" cy="2379826"/>
          </a:xfrm>
          <a:prstGeom prst="rect">
            <a:avLst/>
          </a:prstGeom>
        </p:spPr>
      </p:pic>
      <p:sp>
        <p:nvSpPr>
          <p:cNvPr id="8" name="TekstSylinder 7">
            <a:extLst>
              <a:ext uri="{FF2B5EF4-FFF2-40B4-BE49-F238E27FC236}">
                <a16:creationId xmlns:a16="http://schemas.microsoft.com/office/drawing/2014/main" id="{40EEC5E0-E3A6-477F-A063-5FDF76D68257}"/>
              </a:ext>
            </a:extLst>
          </p:cNvPr>
          <p:cNvSpPr txBox="1"/>
          <p:nvPr/>
        </p:nvSpPr>
        <p:spPr>
          <a:xfrm>
            <a:off x="2561531" y="5504567"/>
            <a:ext cx="1126347" cy="461665"/>
          </a:xfrm>
          <a:prstGeom prst="rect">
            <a:avLst/>
          </a:prstGeom>
          <a:noFill/>
        </p:spPr>
        <p:txBody>
          <a:bodyPr wrap="square" rtlCol="0">
            <a:spAutoFit/>
          </a:bodyPr>
          <a:lstStyle/>
          <a:p>
            <a:r>
              <a:rPr lang="en-US" sz="2400" dirty="0"/>
              <a:t>Known</a:t>
            </a:r>
            <a:endParaRPr lang="nb-NO" sz="2400" dirty="0"/>
          </a:p>
        </p:txBody>
      </p:sp>
      <p:sp>
        <p:nvSpPr>
          <p:cNvPr id="9" name="TekstSylinder 8">
            <a:extLst>
              <a:ext uri="{FF2B5EF4-FFF2-40B4-BE49-F238E27FC236}">
                <a16:creationId xmlns:a16="http://schemas.microsoft.com/office/drawing/2014/main" id="{3B493398-A80C-4C2D-81EB-1B372D29093F}"/>
              </a:ext>
            </a:extLst>
          </p:cNvPr>
          <p:cNvSpPr txBox="1"/>
          <p:nvPr/>
        </p:nvSpPr>
        <p:spPr>
          <a:xfrm>
            <a:off x="7377777" y="5504566"/>
            <a:ext cx="1126347" cy="461665"/>
          </a:xfrm>
          <a:prstGeom prst="rect">
            <a:avLst/>
          </a:prstGeom>
          <a:noFill/>
        </p:spPr>
        <p:txBody>
          <a:bodyPr wrap="square" rtlCol="0">
            <a:spAutoFit/>
          </a:bodyPr>
          <a:lstStyle/>
          <a:p>
            <a:r>
              <a:rPr lang="en-US" sz="2400" dirty="0"/>
              <a:t>Known</a:t>
            </a:r>
            <a:endParaRPr lang="nb-NO" sz="2400" dirty="0"/>
          </a:p>
        </p:txBody>
      </p:sp>
      <p:sp>
        <p:nvSpPr>
          <p:cNvPr id="10" name="TekstSylinder 9">
            <a:extLst>
              <a:ext uri="{FF2B5EF4-FFF2-40B4-BE49-F238E27FC236}">
                <a16:creationId xmlns:a16="http://schemas.microsoft.com/office/drawing/2014/main" id="{B3BC2BF3-D894-4011-9F31-5D212263A8F1}"/>
              </a:ext>
            </a:extLst>
          </p:cNvPr>
          <p:cNvSpPr txBox="1"/>
          <p:nvPr/>
        </p:nvSpPr>
        <p:spPr>
          <a:xfrm>
            <a:off x="4497315" y="5536061"/>
            <a:ext cx="2071025" cy="461665"/>
          </a:xfrm>
          <a:prstGeom prst="rect">
            <a:avLst/>
          </a:prstGeom>
          <a:noFill/>
        </p:spPr>
        <p:txBody>
          <a:bodyPr wrap="square" rtlCol="0">
            <a:spAutoFit/>
          </a:bodyPr>
          <a:lstStyle/>
          <a:p>
            <a:r>
              <a:rPr lang="en-US" sz="2400" dirty="0"/>
              <a:t>Want to know!</a:t>
            </a:r>
            <a:endParaRPr lang="nb-NO" sz="2400" dirty="0"/>
          </a:p>
        </p:txBody>
      </p:sp>
      <p:cxnSp>
        <p:nvCxnSpPr>
          <p:cNvPr id="12" name="Rett pilkobling 11">
            <a:extLst>
              <a:ext uri="{FF2B5EF4-FFF2-40B4-BE49-F238E27FC236}">
                <a16:creationId xmlns:a16="http://schemas.microsoft.com/office/drawing/2014/main" id="{BBCD573A-9EE0-470C-BFD9-6FC7E1F820C0}"/>
              </a:ext>
            </a:extLst>
          </p:cNvPr>
          <p:cNvCxnSpPr>
            <a:stCxn id="8" idx="0"/>
          </p:cNvCxnSpPr>
          <p:nvPr/>
        </p:nvCxnSpPr>
        <p:spPr>
          <a:xfrm flipV="1">
            <a:off x="3124705" y="4771836"/>
            <a:ext cx="563173" cy="7327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Rett pilkobling 12">
            <a:extLst>
              <a:ext uri="{FF2B5EF4-FFF2-40B4-BE49-F238E27FC236}">
                <a16:creationId xmlns:a16="http://schemas.microsoft.com/office/drawing/2014/main" id="{D2DCBCE2-EDE5-4DEE-AD70-E3D6C4802BFA}"/>
              </a:ext>
            </a:extLst>
          </p:cNvPr>
          <p:cNvCxnSpPr>
            <a:cxnSpLocks/>
            <a:stCxn id="9" idx="0"/>
          </p:cNvCxnSpPr>
          <p:nvPr/>
        </p:nvCxnSpPr>
        <p:spPr>
          <a:xfrm flipH="1" flipV="1">
            <a:off x="7315200" y="4771836"/>
            <a:ext cx="625751" cy="7327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Rett pilkobling 15">
            <a:extLst>
              <a:ext uri="{FF2B5EF4-FFF2-40B4-BE49-F238E27FC236}">
                <a16:creationId xmlns:a16="http://schemas.microsoft.com/office/drawing/2014/main" id="{A2DB05E2-8C70-4CCF-80CA-C5E998CBE360}"/>
              </a:ext>
            </a:extLst>
          </p:cNvPr>
          <p:cNvCxnSpPr>
            <a:cxnSpLocks/>
            <a:stCxn id="10" idx="0"/>
          </p:cNvCxnSpPr>
          <p:nvPr/>
        </p:nvCxnSpPr>
        <p:spPr>
          <a:xfrm flipH="1" flipV="1">
            <a:off x="5434925" y="4541722"/>
            <a:ext cx="97903" cy="994339"/>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sp>
        <p:nvSpPr>
          <p:cNvPr id="20" name="Plassholder for lysbildenummer 19">
            <a:extLst>
              <a:ext uri="{FF2B5EF4-FFF2-40B4-BE49-F238E27FC236}">
                <a16:creationId xmlns:a16="http://schemas.microsoft.com/office/drawing/2014/main" id="{90113ED8-CA0C-4733-A5FF-B7C32B79CE29}"/>
              </a:ext>
            </a:extLst>
          </p:cNvPr>
          <p:cNvSpPr>
            <a:spLocks noGrp="1"/>
          </p:cNvSpPr>
          <p:nvPr>
            <p:ph type="sldNum" sz="quarter" idx="12"/>
          </p:nvPr>
        </p:nvSpPr>
        <p:spPr/>
        <p:txBody>
          <a:bodyPr/>
          <a:lstStyle/>
          <a:p>
            <a:fld id="{59B60D5B-D119-4F98-A338-F0542F476413}" type="slidenum">
              <a:rPr lang="nb-NO" smtClean="0"/>
              <a:t>4</a:t>
            </a:fld>
            <a:endParaRPr lang="nb-NO"/>
          </a:p>
        </p:txBody>
      </p:sp>
    </p:spTree>
    <p:extLst>
      <p:ext uri="{BB962C8B-B14F-4D97-AF65-F5344CB8AC3E}">
        <p14:creationId xmlns:p14="http://schemas.microsoft.com/office/powerpoint/2010/main" val="55777789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500"/>
                                        <p:tgtEl>
                                          <p:spTgt spid="10"/>
                                        </p:tgtEl>
                                      </p:cBhvr>
                                    </p:animEffect>
                                  </p:childTnLst>
                                </p:cTn>
                              </p:par>
                              <p:par>
                                <p:cTn id="22" presetID="10" presetClass="entr" presetSubtype="0" fill="hold" nodeType="with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fade">
                                      <p:cBhvr>
                                        <p:cTn id="2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76F8E8B-E1BA-4574-BF40-FE1FE3D467B4}"/>
              </a:ext>
            </a:extLst>
          </p:cNvPr>
          <p:cNvSpPr>
            <a:spLocks noGrp="1"/>
          </p:cNvSpPr>
          <p:nvPr>
            <p:ph type="title"/>
          </p:nvPr>
        </p:nvSpPr>
        <p:spPr>
          <a:xfrm>
            <a:off x="838200" y="0"/>
            <a:ext cx="10515600" cy="828243"/>
          </a:xfrm>
        </p:spPr>
        <p:txBody>
          <a:bodyPr>
            <a:noAutofit/>
          </a:bodyPr>
          <a:lstStyle/>
          <a:p>
            <a:r>
              <a:rPr lang="en-US" sz="2800" dirty="0">
                <a:latin typeface="Calibri bold" panose="020F0702030404030204" pitchFamily="34" charset="0"/>
                <a:cs typeface="Calibri bold" panose="020F0702030404030204" pitchFamily="34" charset="0"/>
              </a:rPr>
              <a:t>The first step of an algebraic attack is to convert the cipher into a system of polynomial equations</a:t>
            </a:r>
            <a:endParaRPr lang="nb-NO" sz="2800" dirty="0"/>
          </a:p>
        </p:txBody>
      </p:sp>
      <p:pic>
        <p:nvPicPr>
          <p:cNvPr id="4" name="Picture 4" descr="A close up of text on a black background&#10;&#10;Description generated with high confidence">
            <a:extLst>
              <a:ext uri="{FF2B5EF4-FFF2-40B4-BE49-F238E27FC236}">
                <a16:creationId xmlns:a16="http://schemas.microsoft.com/office/drawing/2014/main" id="{E25FFE5E-6934-4DBB-9F43-C0FF39739CFA}"/>
              </a:ext>
            </a:extLst>
          </p:cNvPr>
          <p:cNvPicPr>
            <a:picLocks noGrp="1" noChangeAspect="1"/>
          </p:cNvPicPr>
          <p:nvPr>
            <p:ph idx="1"/>
          </p:nvPr>
        </p:nvPicPr>
        <p:blipFill>
          <a:blip r:embed="rId3"/>
          <a:stretch>
            <a:fillRect/>
          </a:stretch>
        </p:blipFill>
        <p:spPr>
          <a:xfrm>
            <a:off x="659693" y="828244"/>
            <a:ext cx="11108011" cy="5905066"/>
          </a:xfrm>
          <a:prstGeom prst="rect">
            <a:avLst/>
          </a:prstGeom>
        </p:spPr>
      </p:pic>
      <p:sp>
        <p:nvSpPr>
          <p:cNvPr id="6" name="Rektangel 5">
            <a:extLst>
              <a:ext uri="{FF2B5EF4-FFF2-40B4-BE49-F238E27FC236}">
                <a16:creationId xmlns:a16="http://schemas.microsoft.com/office/drawing/2014/main" id="{3367A8E8-CA40-45D5-A2EB-6AC9F360338B}"/>
              </a:ext>
            </a:extLst>
          </p:cNvPr>
          <p:cNvSpPr/>
          <p:nvPr/>
        </p:nvSpPr>
        <p:spPr>
          <a:xfrm>
            <a:off x="1859078" y="1013113"/>
            <a:ext cx="641669" cy="5720196"/>
          </a:xfrm>
          <a:prstGeom prst="rect">
            <a:avLst/>
          </a:prstGeom>
          <a:solidFill>
            <a:srgbClr val="FFFF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Rektangel 6">
            <a:extLst>
              <a:ext uri="{FF2B5EF4-FFF2-40B4-BE49-F238E27FC236}">
                <a16:creationId xmlns:a16="http://schemas.microsoft.com/office/drawing/2014/main" id="{EB4661C2-F41B-4550-921E-12E0A8B55F5F}"/>
              </a:ext>
            </a:extLst>
          </p:cNvPr>
          <p:cNvSpPr/>
          <p:nvPr/>
        </p:nvSpPr>
        <p:spPr>
          <a:xfrm>
            <a:off x="2557896" y="1070264"/>
            <a:ext cx="2912920" cy="5663046"/>
          </a:xfrm>
          <a:prstGeom prst="rect">
            <a:avLst/>
          </a:prstGeom>
          <a:solidFill>
            <a:srgbClr val="FFFF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8" name="Rektangel 7">
            <a:extLst>
              <a:ext uri="{FF2B5EF4-FFF2-40B4-BE49-F238E27FC236}">
                <a16:creationId xmlns:a16="http://schemas.microsoft.com/office/drawing/2014/main" id="{667BC4E8-245D-4FBA-B2BD-49B3A3520AB7}"/>
              </a:ext>
            </a:extLst>
          </p:cNvPr>
          <p:cNvSpPr/>
          <p:nvPr/>
        </p:nvSpPr>
        <p:spPr>
          <a:xfrm>
            <a:off x="5434445" y="920678"/>
            <a:ext cx="784514" cy="5812632"/>
          </a:xfrm>
          <a:prstGeom prst="rect">
            <a:avLst/>
          </a:prstGeom>
          <a:solidFill>
            <a:srgbClr val="FFFF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9" name="Rektangel 8">
            <a:extLst>
              <a:ext uri="{FF2B5EF4-FFF2-40B4-BE49-F238E27FC236}">
                <a16:creationId xmlns:a16="http://schemas.microsoft.com/office/drawing/2014/main" id="{BD45B790-A677-4711-8691-1878E19205D6}"/>
              </a:ext>
            </a:extLst>
          </p:cNvPr>
          <p:cNvSpPr/>
          <p:nvPr/>
        </p:nvSpPr>
        <p:spPr>
          <a:xfrm>
            <a:off x="6218959" y="1013113"/>
            <a:ext cx="3454976" cy="5708362"/>
          </a:xfrm>
          <a:prstGeom prst="rect">
            <a:avLst/>
          </a:prstGeom>
          <a:solidFill>
            <a:srgbClr val="FFFF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0" name="Rektangel 9">
            <a:extLst>
              <a:ext uri="{FF2B5EF4-FFF2-40B4-BE49-F238E27FC236}">
                <a16:creationId xmlns:a16="http://schemas.microsoft.com/office/drawing/2014/main" id="{3A415B90-FC55-4EA3-89C3-2BCF61ED1111}"/>
              </a:ext>
            </a:extLst>
          </p:cNvPr>
          <p:cNvSpPr/>
          <p:nvPr/>
        </p:nvSpPr>
        <p:spPr>
          <a:xfrm>
            <a:off x="9673935" y="966894"/>
            <a:ext cx="2036619" cy="5720196"/>
          </a:xfrm>
          <a:prstGeom prst="rect">
            <a:avLst/>
          </a:prstGeom>
          <a:solidFill>
            <a:srgbClr val="FFFF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1" name="Plassholder for lysbildenummer 10">
            <a:extLst>
              <a:ext uri="{FF2B5EF4-FFF2-40B4-BE49-F238E27FC236}">
                <a16:creationId xmlns:a16="http://schemas.microsoft.com/office/drawing/2014/main" id="{B51CB577-859A-43CC-8F15-36511E724ACA}"/>
              </a:ext>
            </a:extLst>
          </p:cNvPr>
          <p:cNvSpPr>
            <a:spLocks noGrp="1"/>
          </p:cNvSpPr>
          <p:nvPr>
            <p:ph type="sldNum" sz="quarter" idx="12"/>
          </p:nvPr>
        </p:nvSpPr>
        <p:spPr/>
        <p:txBody>
          <a:bodyPr/>
          <a:lstStyle/>
          <a:p>
            <a:fld id="{59B60D5B-D119-4F98-A338-F0542F476413}" type="slidenum">
              <a:rPr lang="nb-NO" smtClean="0"/>
              <a:t>5</a:t>
            </a:fld>
            <a:endParaRPr lang="nb-NO"/>
          </a:p>
        </p:txBody>
      </p:sp>
      <p:sp>
        <p:nvSpPr>
          <p:cNvPr id="12" name="Rektangel 11">
            <a:extLst>
              <a:ext uri="{FF2B5EF4-FFF2-40B4-BE49-F238E27FC236}">
                <a16:creationId xmlns:a16="http://schemas.microsoft.com/office/drawing/2014/main" id="{2DD56577-DA17-46FB-A3E2-3395074D2275}"/>
              </a:ext>
            </a:extLst>
          </p:cNvPr>
          <p:cNvSpPr/>
          <p:nvPr/>
        </p:nvSpPr>
        <p:spPr>
          <a:xfrm>
            <a:off x="1110097" y="1070264"/>
            <a:ext cx="173695" cy="5524941"/>
          </a:xfrm>
          <a:prstGeom prst="rect">
            <a:avLst/>
          </a:prstGeom>
          <a:no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3" name="Rektangel 12">
            <a:extLst>
              <a:ext uri="{FF2B5EF4-FFF2-40B4-BE49-F238E27FC236}">
                <a16:creationId xmlns:a16="http://schemas.microsoft.com/office/drawing/2014/main" id="{94F2DA62-3D11-4D94-9196-5025297929EB}"/>
              </a:ext>
            </a:extLst>
          </p:cNvPr>
          <p:cNvSpPr/>
          <p:nvPr/>
        </p:nvSpPr>
        <p:spPr>
          <a:xfrm>
            <a:off x="696194" y="1058778"/>
            <a:ext cx="269494" cy="5536427"/>
          </a:xfrm>
          <a:prstGeom prst="rect">
            <a:avLst/>
          </a:prstGeom>
          <a:noFill/>
          <a:ln w="1905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26927467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12"/>
                                        </p:tgtEl>
                                      </p:cBhvr>
                                    </p:animEffect>
                                    <p:set>
                                      <p:cBhvr>
                                        <p:cTn id="12" dur="1" fill="hold">
                                          <p:stCondLst>
                                            <p:cond delay="499"/>
                                          </p:stCondLst>
                                        </p:cTn>
                                        <p:tgtEl>
                                          <p:spTgt spid="12"/>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13"/>
                                        </p:tgtEl>
                                      </p:cBhvr>
                                    </p:animEffect>
                                    <p:set>
                                      <p:cBhvr>
                                        <p:cTn id="22" dur="1" fill="hold">
                                          <p:stCondLst>
                                            <p:cond delay="499"/>
                                          </p:stCondLst>
                                        </p:cTn>
                                        <p:tgtEl>
                                          <p:spTgt spid="13"/>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6"/>
                                        </p:tgtEl>
                                      </p:cBhvr>
                                    </p:animEffect>
                                    <p:set>
                                      <p:cBhvr>
                                        <p:cTn id="27" dur="1" fill="hold">
                                          <p:stCondLst>
                                            <p:cond delay="499"/>
                                          </p:stCondLst>
                                        </p:cTn>
                                        <p:tgtEl>
                                          <p:spTgt spid="6"/>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7"/>
                                        </p:tgtEl>
                                      </p:cBhvr>
                                    </p:animEffect>
                                    <p:set>
                                      <p:cBhvr>
                                        <p:cTn id="32" dur="1" fill="hold">
                                          <p:stCondLst>
                                            <p:cond delay="499"/>
                                          </p:stCondLst>
                                        </p:cTn>
                                        <p:tgtEl>
                                          <p:spTgt spid="7"/>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8" fill="hold" grpId="0" nodeType="clickEffect">
                                  <p:stCondLst>
                                    <p:cond delay="0"/>
                                  </p:stCondLst>
                                  <p:childTnLst>
                                    <p:animEffect transition="out" filter="wipe(left)">
                                      <p:cBhvr>
                                        <p:cTn id="36" dur="500"/>
                                        <p:tgtEl>
                                          <p:spTgt spid="8"/>
                                        </p:tgtEl>
                                      </p:cBhvr>
                                    </p:animEffect>
                                    <p:set>
                                      <p:cBhvr>
                                        <p:cTn id="37" dur="1" fill="hold">
                                          <p:stCondLst>
                                            <p:cond delay="499"/>
                                          </p:stCondLst>
                                        </p:cTn>
                                        <p:tgtEl>
                                          <p:spTgt spid="8"/>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2" presetClass="exit" presetSubtype="8" fill="hold" grpId="0" nodeType="clickEffect">
                                  <p:stCondLst>
                                    <p:cond delay="0"/>
                                  </p:stCondLst>
                                  <p:childTnLst>
                                    <p:animEffect transition="out" filter="wipe(left)">
                                      <p:cBhvr>
                                        <p:cTn id="41" dur="500"/>
                                        <p:tgtEl>
                                          <p:spTgt spid="9"/>
                                        </p:tgtEl>
                                      </p:cBhvr>
                                    </p:animEffect>
                                    <p:set>
                                      <p:cBhvr>
                                        <p:cTn id="42" dur="1" fill="hold">
                                          <p:stCondLst>
                                            <p:cond delay="499"/>
                                          </p:stCondLst>
                                        </p:cTn>
                                        <p:tgtEl>
                                          <p:spTgt spid="9"/>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22" presetClass="exit" presetSubtype="2" fill="hold" grpId="0" nodeType="clickEffect">
                                  <p:stCondLst>
                                    <p:cond delay="0"/>
                                  </p:stCondLst>
                                  <p:childTnLst>
                                    <p:animEffect transition="out" filter="wipe(right)">
                                      <p:cBhvr>
                                        <p:cTn id="46" dur="500"/>
                                        <p:tgtEl>
                                          <p:spTgt spid="10"/>
                                        </p:tgtEl>
                                      </p:cBhvr>
                                    </p:animEffect>
                                    <p:set>
                                      <p:cBhvr>
                                        <p:cTn id="47"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2" grpId="0" animBg="1"/>
      <p:bldP spid="12" grpId="1" animBg="1"/>
      <p:bldP spid="13" grpId="0" animBg="1"/>
      <p:bldP spid="13"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76F8E8B-E1BA-4574-BF40-FE1FE3D467B4}"/>
              </a:ext>
            </a:extLst>
          </p:cNvPr>
          <p:cNvSpPr>
            <a:spLocks noGrp="1"/>
          </p:cNvSpPr>
          <p:nvPr>
            <p:ph type="title"/>
          </p:nvPr>
        </p:nvSpPr>
        <p:spPr>
          <a:xfrm>
            <a:off x="838200" y="0"/>
            <a:ext cx="10515600" cy="828243"/>
          </a:xfrm>
        </p:spPr>
        <p:txBody>
          <a:bodyPr>
            <a:noAutofit/>
          </a:bodyPr>
          <a:lstStyle/>
          <a:p>
            <a:r>
              <a:rPr lang="en-US" sz="2800" dirty="0">
                <a:latin typeface="Calibri bold" panose="020F0702030404030204" pitchFamily="34" charset="0"/>
                <a:cs typeface="Calibri bold" panose="020F0702030404030204" pitchFamily="34" charset="0"/>
              </a:rPr>
              <a:t>The first step of an algebraic attack is to convert the cipher into a system of polynomial equations</a:t>
            </a:r>
            <a:endParaRPr lang="nb-NO" sz="2800" dirty="0"/>
          </a:p>
        </p:txBody>
      </p:sp>
      <p:pic>
        <p:nvPicPr>
          <p:cNvPr id="4" name="Picture 4" descr="A close up of text on a black background&#10;&#10;Description generated with high confidence">
            <a:extLst>
              <a:ext uri="{FF2B5EF4-FFF2-40B4-BE49-F238E27FC236}">
                <a16:creationId xmlns:a16="http://schemas.microsoft.com/office/drawing/2014/main" id="{E25FFE5E-6934-4DBB-9F43-C0FF39739CFA}"/>
              </a:ext>
            </a:extLst>
          </p:cNvPr>
          <p:cNvPicPr>
            <a:picLocks noGrp="1" noChangeAspect="1"/>
          </p:cNvPicPr>
          <p:nvPr>
            <p:ph idx="1"/>
          </p:nvPr>
        </p:nvPicPr>
        <p:blipFill rotWithShape="1">
          <a:blip r:embed="rId3"/>
          <a:srcRect l="16559" r="50514"/>
          <a:stretch/>
        </p:blipFill>
        <p:spPr>
          <a:xfrm>
            <a:off x="592283" y="828243"/>
            <a:ext cx="3657600" cy="5905066"/>
          </a:xfrm>
          <a:prstGeom prst="rect">
            <a:avLst/>
          </a:prstGeom>
        </p:spPr>
      </p:pic>
      <mc:AlternateContent xmlns:mc="http://schemas.openxmlformats.org/markup-compatibility/2006">
        <mc:Choice xmlns:a14="http://schemas.microsoft.com/office/drawing/2010/main" Requires="a14">
          <p:sp>
            <p:nvSpPr>
              <p:cNvPr id="11" name="Rektangel 10">
                <a:extLst>
                  <a:ext uri="{FF2B5EF4-FFF2-40B4-BE49-F238E27FC236}">
                    <a16:creationId xmlns:a16="http://schemas.microsoft.com/office/drawing/2014/main" id="{40977B63-8728-4ED0-83D2-4DDDCEFA8685}"/>
                  </a:ext>
                </a:extLst>
              </p:cNvPr>
              <p:cNvSpPr/>
              <p:nvPr/>
            </p:nvSpPr>
            <p:spPr>
              <a:xfrm>
                <a:off x="5201314" y="2649883"/>
                <a:ext cx="3289683" cy="2369688"/>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a:latin typeface="Cambria Math" panose="02040503050406030204" pitchFamily="18" charset="0"/>
                            </a:rPr>
                          </m:ctrlPr>
                        </m:mPr>
                        <m:mr>
                          <m:e>
                            <m:m>
                              <m:mPr>
                                <m:plcHide m:val="on"/>
                                <m:mcs>
                                  <m:mc>
                                    <m:mcPr>
                                      <m:count m:val="3"/>
                                      <m:mcJc m:val="center"/>
                                    </m:mcPr>
                                  </m:mc>
                                </m:mcs>
                                <m:ctrlPr>
                                  <a:rPr lang="nb-NO" i="1">
                                    <a:latin typeface="Cambria Math" panose="02040503050406030204" pitchFamily="18" charset="0"/>
                                  </a:rPr>
                                </m:ctrlPr>
                              </m:mPr>
                              <m:mr>
                                <m:e>
                                  <m:r>
                                    <a:rPr lang="nb-NO" i="1">
                                      <a:latin typeface="Cambria Math" panose="02040503050406030204" pitchFamily="18" charset="0"/>
                                    </a:rPr>
                                    <m:t>1</m:t>
                                  </m:r>
                                </m:e>
                                <m:e>
                                  <m:r>
                                    <a:rPr lang="nb-NO" i="1">
                                      <a:latin typeface="Cambria Math" panose="02040503050406030204" pitchFamily="18" charset="0"/>
                                    </a:rPr>
                                    <m:t>0</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1</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0</m:t>
                                  </m:r>
                                </m:e>
                                <m:e>
                                  <m:r>
                                    <a:rPr lang="nb-NO" i="1">
                                      <a:latin typeface="Cambria Math" panose="02040503050406030204" pitchFamily="18" charset="0"/>
                                    </a:rPr>
                                    <m:t>1</m:t>
                                  </m:r>
                                </m:e>
                              </m:mr>
                            </m:m>
                          </m:e>
                          <m:e>
                            <m:m>
                              <m:mPr>
                                <m:plcHide m:val="on"/>
                                <m:mcs>
                                  <m:mc>
                                    <m:mcPr>
                                      <m:count m:val="3"/>
                                      <m:mcJc m:val="center"/>
                                    </m:mcPr>
                                  </m:mc>
                                </m:mcs>
                                <m:ctrlPr>
                                  <a:rPr lang="nb-NO" i="1">
                                    <a:latin typeface="Cambria Math" panose="02040503050406030204" pitchFamily="18" charset="0"/>
                                  </a:rPr>
                                </m:ctrlPr>
                              </m:mPr>
                              <m:mr>
                                <m:e>
                                  <m:r>
                                    <a:rPr lang="nb-NO" i="1">
                                      <a:latin typeface="Cambria Math" panose="02040503050406030204" pitchFamily="18" charset="0"/>
                                    </a:rPr>
                                    <m:t>1</m:t>
                                  </m:r>
                                </m:e>
                                <m:e>
                                  <m:r>
                                    <a:rPr lang="nb-NO" i="1">
                                      <a:latin typeface="Cambria Math" panose="02040503050406030204" pitchFamily="18" charset="0"/>
                                    </a:rPr>
                                    <m:t>0</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1</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0</m:t>
                                  </m:r>
                                </m:e>
                                <m:e>
                                  <m:r>
                                    <a:rPr lang="nb-NO" i="1">
                                      <a:latin typeface="Cambria Math" panose="02040503050406030204" pitchFamily="18" charset="0"/>
                                    </a:rPr>
                                    <m:t>1</m:t>
                                  </m:r>
                                </m:e>
                              </m:mr>
                            </m:m>
                          </m:e>
                          <m:e>
                            <m:m>
                              <m:mPr>
                                <m:plcHide m:val="on"/>
                                <m:mcs>
                                  <m:mc>
                                    <m:mcPr>
                                      <m:count m:val="3"/>
                                      <m:mcJc m:val="center"/>
                                    </m:mcPr>
                                  </m:mc>
                                </m:mcs>
                                <m:ctrlPr>
                                  <a:rPr lang="nb-NO" i="1">
                                    <a:latin typeface="Cambria Math" panose="02040503050406030204" pitchFamily="18" charset="0"/>
                                  </a:rPr>
                                </m:ctrlPr>
                              </m:mPr>
                              <m:mr>
                                <m:e>
                                  <m:r>
                                    <a:rPr lang="nb-NO" i="1">
                                      <a:latin typeface="Cambria Math" panose="02040503050406030204" pitchFamily="18" charset="0"/>
                                    </a:rPr>
                                    <m:t>1</m:t>
                                  </m:r>
                                </m:e>
                                <m:e>
                                  <m:r>
                                    <a:rPr lang="nb-NO" i="1">
                                      <a:latin typeface="Cambria Math" panose="02040503050406030204" pitchFamily="18" charset="0"/>
                                      <a:ea typeface="Cambria Math" panose="02040503050406030204" pitchFamily="18" charset="0"/>
                                    </a:rPr>
                                    <m:t>⋯</m:t>
                                  </m:r>
                                </m:e>
                                <m:e>
                                  <m:r>
                                    <a:rPr lang="nb-NO" i="1">
                                      <a:latin typeface="Cambria Math" panose="02040503050406030204" pitchFamily="18" charset="0"/>
                                    </a:rPr>
                                    <m:t>0</m:t>
                                  </m:r>
                                  <m:r>
                                    <a:rPr lang="en-US" i="1">
                                      <a:latin typeface="Cambria Math" panose="02040503050406030204" pitchFamily="18" charset="0"/>
                                    </a:rPr>
                                    <m:t> </m:t>
                                  </m:r>
                                </m:e>
                              </m:mr>
                              <m:mr>
                                <m:e>
                                  <m:r>
                                    <a:rPr lang="nb-NO" i="1">
                                      <a:latin typeface="Cambria Math" panose="02040503050406030204" pitchFamily="18" charset="0"/>
                                    </a:rPr>
                                    <m:t>0</m:t>
                                  </m:r>
                                </m:e>
                                <m:e>
                                  <m:r>
                                    <a:rPr lang="nb-NO" i="1" smtClean="0">
                                      <a:latin typeface="Cambria Math" panose="02040503050406030204" pitchFamily="18" charset="0"/>
                                      <a:ea typeface="Cambria Math" panose="02040503050406030204" pitchFamily="18" charset="0"/>
                                    </a:rPr>
                                    <m:t>⋯</m:t>
                                  </m:r>
                                </m:e>
                                <m:e>
                                  <m:r>
                                    <a:rPr lang="nb-NO" i="1">
                                      <a:latin typeface="Cambria Math" panose="02040503050406030204" pitchFamily="18" charset="0"/>
                                    </a:rPr>
                                    <m:t>0</m:t>
                                  </m:r>
                                  <m:r>
                                    <a:rPr lang="en-US" i="1">
                                      <a:latin typeface="Cambria Math" panose="02040503050406030204" pitchFamily="18" charset="0"/>
                                    </a:rPr>
                                    <m:t> </m:t>
                                  </m:r>
                                </m:e>
                              </m:mr>
                              <m:mr>
                                <m:e>
                                  <m:r>
                                    <a:rPr lang="nb-NO" i="1">
                                      <a:latin typeface="Cambria Math" panose="02040503050406030204" pitchFamily="18" charset="0"/>
                                    </a:rPr>
                                    <m:t>0</m:t>
                                  </m:r>
                                </m:e>
                                <m:e>
                                  <m:r>
                                    <a:rPr lang="nb-NO" i="1">
                                      <a:latin typeface="Cambria Math" panose="02040503050406030204" pitchFamily="18" charset="0"/>
                                      <a:ea typeface="Cambria Math" panose="02040503050406030204" pitchFamily="18" charset="0"/>
                                    </a:rPr>
                                    <m:t>⋯</m:t>
                                  </m:r>
                                </m:e>
                                <m:e>
                                  <m:r>
                                    <a:rPr lang="nb-NO" i="1">
                                      <a:latin typeface="Cambria Math" panose="02040503050406030204" pitchFamily="18" charset="0"/>
                                    </a:rPr>
                                    <m:t>1</m:t>
                                  </m:r>
                                </m:e>
                              </m:mr>
                            </m:m>
                          </m:e>
                        </m:mr>
                        <m:mr>
                          <m:e>
                            <m:m>
                              <m:mPr>
                                <m:plcHide m:val="on"/>
                                <m:mcs>
                                  <m:mc>
                                    <m:mcPr>
                                      <m:count m:val="3"/>
                                      <m:mcJc m:val="center"/>
                                    </m:mcPr>
                                  </m:mc>
                                </m:mcs>
                                <m:ctrlPr>
                                  <a:rPr lang="nb-NO" i="1">
                                    <a:latin typeface="Cambria Math" panose="02040503050406030204" pitchFamily="18" charset="0"/>
                                  </a:rPr>
                                </m:ctrlPr>
                              </m:mPr>
                              <m:mr>
                                <m:e>
                                  <m:r>
                                    <a:rPr lang="nb-NO" i="1">
                                      <a:latin typeface="Cambria Math" panose="02040503050406030204" pitchFamily="18" charset="0"/>
                                    </a:rPr>
                                    <m:t>1</m:t>
                                  </m:r>
                                </m:e>
                                <m:e>
                                  <m:r>
                                    <a:rPr lang="nb-NO" i="1">
                                      <a:latin typeface="Cambria Math" panose="02040503050406030204" pitchFamily="18" charset="0"/>
                                    </a:rPr>
                                    <m:t>0</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1</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0</m:t>
                                  </m:r>
                                </m:e>
                                <m:e>
                                  <m:r>
                                    <a:rPr lang="nb-NO" i="1">
                                      <a:latin typeface="Cambria Math" panose="02040503050406030204" pitchFamily="18" charset="0"/>
                                    </a:rPr>
                                    <m:t>1</m:t>
                                  </m:r>
                                </m:e>
                              </m:mr>
                            </m:m>
                          </m:e>
                          <m:e>
                            <m:m>
                              <m:mPr>
                                <m:plcHide m:val="on"/>
                                <m:mcs>
                                  <m:mc>
                                    <m:mcPr>
                                      <m:count m:val="3"/>
                                      <m:mcJc m:val="center"/>
                                    </m:mcPr>
                                  </m:mc>
                                </m:mcs>
                                <m:ctrlPr>
                                  <a:rPr lang="nb-NO" i="1">
                                    <a:latin typeface="Cambria Math" panose="02040503050406030204" pitchFamily="18" charset="0"/>
                                  </a:rPr>
                                </m:ctrlPr>
                              </m:mPr>
                              <m:mr>
                                <m:e>
                                  <m:r>
                                    <a:rPr lang="nb-NO" i="1">
                                      <a:latin typeface="Cambria Math" panose="02040503050406030204" pitchFamily="18" charset="0"/>
                                    </a:rPr>
                                    <m:t>1</m:t>
                                  </m:r>
                                </m:e>
                                <m:e>
                                  <m:r>
                                    <a:rPr lang="nb-NO" i="1">
                                      <a:latin typeface="Cambria Math" panose="02040503050406030204" pitchFamily="18" charset="0"/>
                                    </a:rPr>
                                    <m:t>0</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1</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rPr>
                                    <m:t>0</m:t>
                                  </m:r>
                                </m:e>
                                <m:e>
                                  <m:r>
                                    <a:rPr lang="nb-NO" i="1">
                                      <a:latin typeface="Cambria Math" panose="02040503050406030204" pitchFamily="18" charset="0"/>
                                    </a:rPr>
                                    <m:t>1</m:t>
                                  </m:r>
                                </m:e>
                              </m:mr>
                            </m:m>
                          </m:e>
                          <m:e>
                            <m:m>
                              <m:mPr>
                                <m:plcHide m:val="on"/>
                                <m:mcs>
                                  <m:mc>
                                    <m:mcPr>
                                      <m:count m:val="3"/>
                                      <m:mcJc m:val="center"/>
                                    </m:mcPr>
                                  </m:mc>
                                </m:mcs>
                                <m:ctrlPr>
                                  <a:rPr lang="nb-NO" i="1">
                                    <a:latin typeface="Cambria Math" panose="02040503050406030204" pitchFamily="18" charset="0"/>
                                  </a:rPr>
                                </m:ctrlPr>
                              </m:mPr>
                              <m:mr>
                                <m:e>
                                  <m:r>
                                    <a:rPr lang="nb-NO" i="1">
                                      <a:latin typeface="Cambria Math" panose="02040503050406030204" pitchFamily="18" charset="0"/>
                                    </a:rPr>
                                    <m:t>1</m:t>
                                  </m:r>
                                </m:e>
                                <m:e>
                                  <m:r>
                                    <a:rPr lang="nb-NO" i="1">
                                      <a:latin typeface="Cambria Math" panose="02040503050406030204" pitchFamily="18" charset="0"/>
                                      <a:ea typeface="Cambria Math" panose="02040503050406030204" pitchFamily="18" charset="0"/>
                                    </a:rPr>
                                    <m:t>⋯</m:t>
                                  </m:r>
                                </m:e>
                                <m:e>
                                  <m:r>
                                    <a:rPr lang="nb-NO" i="1">
                                      <a:latin typeface="Cambria Math" panose="02040503050406030204" pitchFamily="18" charset="0"/>
                                    </a:rPr>
                                    <m:t>0</m:t>
                                  </m:r>
                                  <m:r>
                                    <a:rPr lang="en-US" i="1">
                                      <a:latin typeface="Cambria Math" panose="02040503050406030204" pitchFamily="18" charset="0"/>
                                    </a:rPr>
                                    <m:t> </m:t>
                                  </m:r>
                                </m:e>
                              </m:mr>
                              <m:mr>
                                <m:e>
                                  <m:r>
                                    <a:rPr lang="nb-NO" i="1">
                                      <a:latin typeface="Cambria Math" panose="02040503050406030204" pitchFamily="18" charset="0"/>
                                    </a:rPr>
                                    <m:t>0</m:t>
                                  </m:r>
                                </m:e>
                                <m:e>
                                  <m:r>
                                    <a:rPr lang="nb-NO" i="1">
                                      <a:latin typeface="Cambria Math" panose="02040503050406030204" pitchFamily="18" charset="0"/>
                                      <a:ea typeface="Cambria Math" panose="02040503050406030204" pitchFamily="18" charset="0"/>
                                    </a:rPr>
                                    <m:t>⋯</m:t>
                                  </m:r>
                                </m:e>
                                <m:e>
                                  <m:r>
                                    <a:rPr lang="nb-NO" i="1">
                                      <a:latin typeface="Cambria Math" panose="02040503050406030204" pitchFamily="18" charset="0"/>
                                    </a:rPr>
                                    <m:t>0</m:t>
                                  </m:r>
                                </m:e>
                              </m:mr>
                              <m:mr>
                                <m:e>
                                  <m:r>
                                    <a:rPr lang="nb-NO" i="1">
                                      <a:latin typeface="Cambria Math" panose="02040503050406030204" pitchFamily="18" charset="0"/>
                                    </a:rPr>
                                    <m:t>0</m:t>
                                  </m:r>
                                </m:e>
                                <m:e>
                                  <m:r>
                                    <a:rPr lang="nb-NO" i="1">
                                      <a:latin typeface="Cambria Math" panose="02040503050406030204" pitchFamily="18" charset="0"/>
                                      <a:ea typeface="Cambria Math" panose="02040503050406030204" pitchFamily="18" charset="0"/>
                                    </a:rPr>
                                    <m:t>⋯</m:t>
                                  </m:r>
                                </m:e>
                                <m:e>
                                  <m:r>
                                    <a:rPr lang="nb-NO" i="1">
                                      <a:latin typeface="Cambria Math" panose="02040503050406030204" pitchFamily="18" charset="0"/>
                                    </a:rPr>
                                    <m:t>1</m:t>
                                  </m:r>
                                </m:e>
                              </m:mr>
                            </m:m>
                          </m:e>
                        </m:mr>
                        <m:mr>
                          <m:e>
                            <m:m>
                              <m:mPr>
                                <m:plcHide m:val="on"/>
                                <m:mcs>
                                  <m:mc>
                                    <m:mcPr>
                                      <m:count m:val="3"/>
                                      <m:mcJc m:val="center"/>
                                    </m:mcPr>
                                  </m:mc>
                                </m:mcs>
                                <m:ctrlPr>
                                  <a:rPr lang="nb-NO" i="1">
                                    <a:latin typeface="Cambria Math" panose="02040503050406030204" pitchFamily="18" charset="0"/>
                                  </a:rPr>
                                </m:ctrlPr>
                              </m:mPr>
                              <m:mr>
                                <m:e>
                                  <m:r>
                                    <a:rPr lang="nb-NO" i="1">
                                      <a:latin typeface="Cambria Math" panose="02040503050406030204" pitchFamily="18" charset="0"/>
                                    </a:rPr>
                                    <m:t>1</m:t>
                                  </m:r>
                                </m:e>
                                <m:e>
                                  <m:r>
                                    <a:rPr lang="nb-NO" i="1">
                                      <a:latin typeface="Cambria Math" panose="02040503050406030204" pitchFamily="18" charset="0"/>
                                    </a:rPr>
                                    <m:t>0</m:t>
                                  </m:r>
                                </m:e>
                                <m:e>
                                  <m:r>
                                    <a:rPr lang="nb-NO" i="1">
                                      <a:latin typeface="Cambria Math" panose="02040503050406030204" pitchFamily="18" charset="0"/>
                                    </a:rPr>
                                    <m:t>0</m:t>
                                  </m:r>
                                </m:e>
                              </m:mr>
                              <m:mr>
                                <m:e>
                                  <m:r>
                                    <a:rPr lang="nb-NO" i="1">
                                      <a:latin typeface="Cambria Math" panose="02040503050406030204" pitchFamily="18" charset="0"/>
                                      <a:ea typeface="Cambria Math" panose="02040503050406030204" pitchFamily="18" charset="0"/>
                                    </a:rPr>
                                    <m:t>⋮</m:t>
                                  </m:r>
                                </m:e>
                                <m:e>
                                  <m:r>
                                    <a:rPr lang="nb-NO" i="1">
                                      <a:latin typeface="Cambria Math" panose="02040503050406030204" pitchFamily="18" charset="0"/>
                                      <a:ea typeface="Cambria Math" panose="02040503050406030204" pitchFamily="18" charset="0"/>
                                    </a:rPr>
                                    <m:t>⋮</m:t>
                                  </m:r>
                                </m:e>
                                <m:e>
                                  <m:r>
                                    <a:rPr lang="nb-NO" i="1">
                                      <a:latin typeface="Cambria Math" panose="02040503050406030204" pitchFamily="18" charset="0"/>
                                      <a:ea typeface="Cambria Math" panose="02040503050406030204" pitchFamily="18" charset="0"/>
                                    </a:rPr>
                                    <m:t>⋮</m:t>
                                  </m:r>
                                </m:e>
                              </m:mr>
                              <m:mr>
                                <m:e>
                                  <m:r>
                                    <a:rPr lang="nb-NO" i="1">
                                      <a:latin typeface="Cambria Math" panose="02040503050406030204" pitchFamily="18" charset="0"/>
                                    </a:rPr>
                                    <m:t>0</m:t>
                                  </m:r>
                                </m:e>
                                <m:e>
                                  <m:r>
                                    <a:rPr lang="nb-NO" i="1">
                                      <a:latin typeface="Cambria Math" panose="02040503050406030204" pitchFamily="18" charset="0"/>
                                    </a:rPr>
                                    <m:t>0</m:t>
                                  </m:r>
                                </m:e>
                                <m:e>
                                  <m:r>
                                    <a:rPr lang="nb-NO" i="1">
                                      <a:latin typeface="Cambria Math" panose="02040503050406030204" pitchFamily="18" charset="0"/>
                                    </a:rPr>
                                    <m:t>1</m:t>
                                  </m:r>
                                </m:e>
                              </m:mr>
                            </m:m>
                          </m:e>
                          <m:e>
                            <m:m>
                              <m:mPr>
                                <m:plcHide m:val="on"/>
                                <m:mcs>
                                  <m:mc>
                                    <m:mcPr>
                                      <m:count m:val="3"/>
                                      <m:mcJc m:val="center"/>
                                    </m:mcPr>
                                  </m:mc>
                                </m:mcs>
                                <m:ctrlPr>
                                  <a:rPr lang="nb-NO" i="1">
                                    <a:latin typeface="Cambria Math" panose="02040503050406030204" pitchFamily="18" charset="0"/>
                                  </a:rPr>
                                </m:ctrlPr>
                              </m:mPr>
                              <m:mr>
                                <m:e>
                                  <m:r>
                                    <a:rPr lang="nb-NO" i="1">
                                      <a:latin typeface="Cambria Math" panose="02040503050406030204" pitchFamily="18" charset="0"/>
                                    </a:rPr>
                                    <m:t>1</m:t>
                                  </m:r>
                                </m:e>
                                <m:e>
                                  <m:r>
                                    <a:rPr lang="nb-NO" i="1">
                                      <a:latin typeface="Cambria Math" panose="02040503050406030204" pitchFamily="18" charset="0"/>
                                    </a:rPr>
                                    <m:t>0</m:t>
                                  </m:r>
                                </m:e>
                                <m:e>
                                  <m:r>
                                    <a:rPr lang="nb-NO" i="1">
                                      <a:latin typeface="Cambria Math" panose="02040503050406030204" pitchFamily="18" charset="0"/>
                                    </a:rPr>
                                    <m:t>0</m:t>
                                  </m:r>
                                </m:e>
                              </m:mr>
                              <m:mr>
                                <m:e>
                                  <m:r>
                                    <a:rPr lang="nb-NO" i="1">
                                      <a:latin typeface="Cambria Math" panose="02040503050406030204" pitchFamily="18" charset="0"/>
                                      <a:ea typeface="Cambria Math" panose="02040503050406030204" pitchFamily="18" charset="0"/>
                                    </a:rPr>
                                    <m:t>⋮</m:t>
                                  </m:r>
                                </m:e>
                                <m:e>
                                  <m:r>
                                    <a:rPr lang="nb-NO" i="1">
                                      <a:latin typeface="Cambria Math" panose="02040503050406030204" pitchFamily="18" charset="0"/>
                                      <a:ea typeface="Cambria Math" panose="02040503050406030204" pitchFamily="18" charset="0"/>
                                    </a:rPr>
                                    <m:t>⋮</m:t>
                                  </m:r>
                                </m:e>
                                <m:e>
                                  <m:r>
                                    <a:rPr lang="nb-NO" i="1">
                                      <a:latin typeface="Cambria Math" panose="02040503050406030204" pitchFamily="18" charset="0"/>
                                      <a:ea typeface="Cambria Math" panose="02040503050406030204" pitchFamily="18" charset="0"/>
                                    </a:rPr>
                                    <m:t>⋮</m:t>
                                  </m:r>
                                </m:e>
                              </m:mr>
                              <m:mr>
                                <m:e>
                                  <m:r>
                                    <a:rPr lang="nb-NO" i="1">
                                      <a:latin typeface="Cambria Math" panose="02040503050406030204" pitchFamily="18" charset="0"/>
                                    </a:rPr>
                                    <m:t>0</m:t>
                                  </m:r>
                                </m:e>
                                <m:e>
                                  <m:r>
                                    <a:rPr lang="nb-NO" i="1">
                                      <a:latin typeface="Cambria Math" panose="02040503050406030204" pitchFamily="18" charset="0"/>
                                    </a:rPr>
                                    <m:t>0</m:t>
                                  </m:r>
                                </m:e>
                                <m:e>
                                  <m:r>
                                    <a:rPr lang="nb-NO" i="1">
                                      <a:latin typeface="Cambria Math" panose="02040503050406030204" pitchFamily="18" charset="0"/>
                                    </a:rPr>
                                    <m:t>1</m:t>
                                  </m:r>
                                </m:e>
                              </m:mr>
                            </m:m>
                          </m:e>
                          <m:e>
                            <m:m>
                              <m:mPr>
                                <m:plcHide m:val="on"/>
                                <m:mcs>
                                  <m:mc>
                                    <m:mcPr>
                                      <m:count m:val="3"/>
                                      <m:mcJc m:val="center"/>
                                    </m:mcPr>
                                  </m:mc>
                                </m:mcs>
                                <m:ctrlPr>
                                  <a:rPr lang="nb-NO" i="1">
                                    <a:latin typeface="Cambria Math" panose="02040503050406030204" pitchFamily="18" charset="0"/>
                                  </a:rPr>
                                </m:ctrlPr>
                              </m:mPr>
                              <m:mr>
                                <m:e>
                                  <m:r>
                                    <a:rPr lang="nb-NO" i="1">
                                      <a:latin typeface="Cambria Math" panose="02040503050406030204" pitchFamily="18" charset="0"/>
                                    </a:rPr>
                                    <m:t>1</m:t>
                                  </m:r>
                                </m:e>
                                <m:e>
                                  <m:r>
                                    <a:rPr lang="nb-NO" i="1">
                                      <a:latin typeface="Cambria Math" panose="02040503050406030204" pitchFamily="18" charset="0"/>
                                      <a:ea typeface="Cambria Math" panose="02040503050406030204" pitchFamily="18" charset="0"/>
                                    </a:rPr>
                                    <m:t>⋯</m:t>
                                  </m:r>
                                </m:e>
                                <m:e>
                                  <m:r>
                                    <a:rPr lang="nb-NO" i="1">
                                      <a:latin typeface="Cambria Math" panose="02040503050406030204" pitchFamily="18" charset="0"/>
                                    </a:rPr>
                                    <m:t>0</m:t>
                                  </m:r>
                                </m:e>
                              </m:mr>
                              <m:mr>
                                <m:e>
                                  <m:r>
                                    <a:rPr lang="nb-NO" i="1">
                                      <a:latin typeface="Cambria Math" panose="02040503050406030204" pitchFamily="18" charset="0"/>
                                      <a:ea typeface="Cambria Math" panose="02040503050406030204" pitchFamily="18" charset="0"/>
                                    </a:rPr>
                                    <m:t>⋮</m:t>
                                  </m:r>
                                </m:e>
                                <m:e>
                                  <m:r>
                                    <a:rPr lang="nb-NO" i="1" smtClean="0">
                                      <a:latin typeface="Cambria Math" panose="02040503050406030204" pitchFamily="18" charset="0"/>
                                      <a:ea typeface="Cambria Math" panose="02040503050406030204" pitchFamily="18" charset="0"/>
                                    </a:rPr>
                                    <m:t>⋱</m:t>
                                  </m:r>
                                </m:e>
                                <m:e>
                                  <m:r>
                                    <a:rPr lang="nb-NO" i="1" smtClean="0">
                                      <a:latin typeface="Cambria Math" panose="02040503050406030204" pitchFamily="18" charset="0"/>
                                      <a:ea typeface="Cambria Math" panose="02040503050406030204" pitchFamily="18" charset="0"/>
                                    </a:rPr>
                                    <m:t>⋮</m:t>
                                  </m:r>
                                </m:e>
                              </m:mr>
                              <m:mr>
                                <m:e>
                                  <m:r>
                                    <a:rPr lang="nb-NO" i="1">
                                      <a:latin typeface="Cambria Math" panose="02040503050406030204" pitchFamily="18" charset="0"/>
                                    </a:rPr>
                                    <m:t>0</m:t>
                                  </m:r>
                                </m:e>
                                <m:e>
                                  <m:r>
                                    <a:rPr lang="nb-NO" i="1">
                                      <a:latin typeface="Cambria Math" panose="02040503050406030204" pitchFamily="18" charset="0"/>
                                      <a:ea typeface="Cambria Math" panose="02040503050406030204" pitchFamily="18" charset="0"/>
                                    </a:rPr>
                                    <m:t>⋯</m:t>
                                  </m:r>
                                </m:e>
                                <m:e>
                                  <m:r>
                                    <a:rPr lang="nb-NO" i="1">
                                      <a:latin typeface="Cambria Math" panose="02040503050406030204" pitchFamily="18" charset="0"/>
                                    </a:rPr>
                                    <m:t>1</m:t>
                                  </m:r>
                                </m:e>
                              </m:mr>
                            </m:m>
                          </m:e>
                        </m:mr>
                      </m:m>
                    </m:oMath>
                  </m:oMathPara>
                </a14:m>
                <a:endParaRPr lang="nb-NO" dirty="0"/>
              </a:p>
            </p:txBody>
          </p:sp>
        </mc:Choice>
        <mc:Fallback>
          <p:sp>
            <p:nvSpPr>
              <p:cNvPr id="11" name="Rektangel 10">
                <a:extLst>
                  <a:ext uri="{FF2B5EF4-FFF2-40B4-BE49-F238E27FC236}">
                    <a16:creationId xmlns:a16="http://schemas.microsoft.com/office/drawing/2014/main" id="{40977B63-8728-4ED0-83D2-4DDDCEFA8685}"/>
                  </a:ext>
                </a:extLst>
              </p:cNvPr>
              <p:cNvSpPr>
                <a:spLocks noRot="1" noChangeAspect="1" noMove="1" noResize="1" noEditPoints="1" noAdjustHandles="1" noChangeArrowheads="1" noChangeShapeType="1" noTextEdit="1"/>
              </p:cNvSpPr>
              <p:nvPr/>
            </p:nvSpPr>
            <p:spPr>
              <a:xfrm>
                <a:off x="5201314" y="2649883"/>
                <a:ext cx="3289683" cy="2369688"/>
              </a:xfrm>
              <a:prstGeom prst="rect">
                <a:avLst/>
              </a:prstGeom>
              <a:blipFill>
                <a:blip r:embed="rId4"/>
                <a:stretch>
                  <a:fillRect/>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12" name="Rektangel 11">
                <a:extLst>
                  <a:ext uri="{FF2B5EF4-FFF2-40B4-BE49-F238E27FC236}">
                    <a16:creationId xmlns:a16="http://schemas.microsoft.com/office/drawing/2014/main" id="{76EF857B-82FB-4198-A450-A92A4CC102E1}"/>
                  </a:ext>
                </a:extLst>
              </p:cNvPr>
              <p:cNvSpPr/>
              <p:nvPr/>
            </p:nvSpPr>
            <p:spPr>
              <a:xfrm>
                <a:off x="8242088" y="2649883"/>
                <a:ext cx="1037400" cy="82420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0</m:t>
                                </m:r>
                              </m:sub>
                            </m:sSub>
                          </m:e>
                        </m:m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1</m:t>
                                </m:r>
                              </m:sub>
                            </m:sSub>
                          </m:e>
                        </m:m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2</m:t>
                                </m:r>
                              </m:sub>
                            </m:sSub>
                          </m:e>
                        </m:mr>
                      </m:m>
                    </m:oMath>
                  </m:oMathPara>
                </a14:m>
                <a:endParaRPr lang="nb-NO" dirty="0"/>
              </a:p>
            </p:txBody>
          </p:sp>
        </mc:Choice>
        <mc:Fallback>
          <p:sp>
            <p:nvSpPr>
              <p:cNvPr id="12" name="Rektangel 11">
                <a:extLst>
                  <a:ext uri="{FF2B5EF4-FFF2-40B4-BE49-F238E27FC236}">
                    <a16:creationId xmlns:a16="http://schemas.microsoft.com/office/drawing/2014/main" id="{76EF857B-82FB-4198-A450-A92A4CC102E1}"/>
                  </a:ext>
                </a:extLst>
              </p:cNvPr>
              <p:cNvSpPr>
                <a:spLocks noRot="1" noChangeAspect="1" noMove="1" noResize="1" noEditPoints="1" noAdjustHandles="1" noChangeArrowheads="1" noChangeShapeType="1" noTextEdit="1"/>
              </p:cNvSpPr>
              <p:nvPr/>
            </p:nvSpPr>
            <p:spPr>
              <a:xfrm>
                <a:off x="8242088" y="2649883"/>
                <a:ext cx="1037400" cy="824200"/>
              </a:xfrm>
              <a:prstGeom prst="rect">
                <a:avLst/>
              </a:prstGeom>
              <a:blipFill>
                <a:blip r:embed="rId5"/>
                <a:stretch>
                  <a:fillRect/>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13" name="Rektangel 12">
                <a:extLst>
                  <a:ext uri="{FF2B5EF4-FFF2-40B4-BE49-F238E27FC236}">
                    <a16:creationId xmlns:a16="http://schemas.microsoft.com/office/drawing/2014/main" id="{A163E01A-0D85-45D7-9D8E-7A5634D97D62}"/>
                  </a:ext>
                </a:extLst>
              </p:cNvPr>
              <p:cNvSpPr/>
              <p:nvPr/>
            </p:nvSpPr>
            <p:spPr>
              <a:xfrm>
                <a:off x="8242089" y="3475815"/>
                <a:ext cx="1037400" cy="82593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3</m:t>
                                </m:r>
                              </m:sub>
                            </m:sSub>
                          </m:e>
                        </m:m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4</m:t>
                                </m:r>
                              </m:sub>
                            </m:sSub>
                          </m:e>
                        </m:m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5</m:t>
                                </m:r>
                              </m:sub>
                            </m:sSub>
                          </m:e>
                        </m:mr>
                      </m:m>
                    </m:oMath>
                  </m:oMathPara>
                </a14:m>
                <a:endParaRPr lang="nb-NO" dirty="0"/>
              </a:p>
            </p:txBody>
          </p:sp>
        </mc:Choice>
        <mc:Fallback>
          <p:sp>
            <p:nvSpPr>
              <p:cNvPr id="13" name="Rektangel 12">
                <a:extLst>
                  <a:ext uri="{FF2B5EF4-FFF2-40B4-BE49-F238E27FC236}">
                    <a16:creationId xmlns:a16="http://schemas.microsoft.com/office/drawing/2014/main" id="{A163E01A-0D85-45D7-9D8E-7A5634D97D62}"/>
                  </a:ext>
                </a:extLst>
              </p:cNvPr>
              <p:cNvSpPr>
                <a:spLocks noRot="1" noChangeAspect="1" noMove="1" noResize="1" noEditPoints="1" noAdjustHandles="1" noChangeArrowheads="1" noChangeShapeType="1" noTextEdit="1"/>
              </p:cNvSpPr>
              <p:nvPr/>
            </p:nvSpPr>
            <p:spPr>
              <a:xfrm>
                <a:off x="8242089" y="3475815"/>
                <a:ext cx="1037400" cy="825932"/>
              </a:xfrm>
              <a:prstGeom prst="rect">
                <a:avLst/>
              </a:prstGeom>
              <a:blipFill>
                <a:blip r:embed="rId6"/>
                <a:stretch>
                  <a:fillRect/>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14" name="Rektangel 13">
                <a:extLst>
                  <a:ext uri="{FF2B5EF4-FFF2-40B4-BE49-F238E27FC236}">
                    <a16:creationId xmlns:a16="http://schemas.microsoft.com/office/drawing/2014/main" id="{29219FCB-281F-4023-A4D7-098D4F3A3CF8}"/>
                  </a:ext>
                </a:extLst>
              </p:cNvPr>
              <p:cNvSpPr/>
              <p:nvPr/>
            </p:nvSpPr>
            <p:spPr>
              <a:xfrm>
                <a:off x="8242089" y="4301747"/>
                <a:ext cx="1037400" cy="82606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6</m:t>
                                </m:r>
                              </m:sub>
                            </m:sSub>
                          </m:e>
                        </m:mr>
                        <m:mr>
                          <m:e/>
                          <m:e/>
                          <m:e>
                            <m:r>
                              <a:rPr lang="nb-NO" i="1" smtClean="0">
                                <a:latin typeface="Cambria Math" panose="02040503050406030204" pitchFamily="18" charset="0"/>
                                <a:ea typeface="Cambria Math" panose="02040503050406030204" pitchFamily="18" charset="0"/>
                              </a:rPr>
                              <m:t>⋮</m:t>
                            </m:r>
                          </m:e>
                        </m:mr>
                        <m:mr>
                          <m:e/>
                          <m:e/>
                          <m:e>
                            <m:sSub>
                              <m:sSubPr>
                                <m:ctrlPr>
                                  <a:rPr lang="nb-NO"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𝑛</m:t>
                                </m:r>
                              </m:sub>
                            </m:sSub>
                          </m:e>
                        </m:mr>
                      </m:m>
                    </m:oMath>
                  </m:oMathPara>
                </a14:m>
                <a:endParaRPr lang="nb-NO" dirty="0"/>
              </a:p>
            </p:txBody>
          </p:sp>
        </mc:Choice>
        <mc:Fallback>
          <p:sp>
            <p:nvSpPr>
              <p:cNvPr id="14" name="Rektangel 13">
                <a:extLst>
                  <a:ext uri="{FF2B5EF4-FFF2-40B4-BE49-F238E27FC236}">
                    <a16:creationId xmlns:a16="http://schemas.microsoft.com/office/drawing/2014/main" id="{29219FCB-281F-4023-A4D7-098D4F3A3CF8}"/>
                  </a:ext>
                </a:extLst>
              </p:cNvPr>
              <p:cNvSpPr>
                <a:spLocks noRot="1" noChangeAspect="1" noMove="1" noResize="1" noEditPoints="1" noAdjustHandles="1" noChangeArrowheads="1" noChangeShapeType="1" noTextEdit="1"/>
              </p:cNvSpPr>
              <p:nvPr/>
            </p:nvSpPr>
            <p:spPr>
              <a:xfrm>
                <a:off x="8242089" y="4301747"/>
                <a:ext cx="1037400" cy="826060"/>
              </a:xfrm>
              <a:prstGeom prst="rect">
                <a:avLst/>
              </a:prstGeom>
              <a:blipFill>
                <a:blip r:embed="rId7"/>
                <a:stretch>
                  <a:fillRect/>
                </a:stretch>
              </a:blipFill>
            </p:spPr>
            <p:txBody>
              <a:bodyPr/>
              <a:lstStyle/>
              <a:p>
                <a:r>
                  <a:rPr lang="nb-NO">
                    <a:noFill/>
                  </a:rPr>
                  <a:t> </a:t>
                </a:r>
              </a:p>
            </p:txBody>
          </p:sp>
        </mc:Fallback>
      </mc:AlternateContent>
      <p:sp>
        <p:nvSpPr>
          <p:cNvPr id="15" name="Dobbel hakeparentes 14">
            <a:extLst>
              <a:ext uri="{FF2B5EF4-FFF2-40B4-BE49-F238E27FC236}">
                <a16:creationId xmlns:a16="http://schemas.microsoft.com/office/drawing/2014/main" id="{85A1C56D-5C37-4269-96A5-EEC029CA9355}"/>
              </a:ext>
            </a:extLst>
          </p:cNvPr>
          <p:cNvSpPr/>
          <p:nvPr/>
        </p:nvSpPr>
        <p:spPr>
          <a:xfrm>
            <a:off x="5098098" y="2531253"/>
            <a:ext cx="3392899" cy="2658421"/>
          </a:xfrm>
          <a:prstGeom prst="bracketPair">
            <a:avLst/>
          </a:prstGeom>
          <a:ln w="12700"/>
        </p:spPr>
        <p:style>
          <a:lnRef idx="1">
            <a:schemeClr val="dk1"/>
          </a:lnRef>
          <a:fillRef idx="0">
            <a:schemeClr val="dk1"/>
          </a:fillRef>
          <a:effectRef idx="0">
            <a:schemeClr val="dk1"/>
          </a:effectRef>
          <a:fontRef idx="minor">
            <a:schemeClr val="tx1"/>
          </a:fontRef>
        </p:style>
        <p:txBody>
          <a:bodyPr rtlCol="0" anchor="ctr"/>
          <a:lstStyle/>
          <a:p>
            <a:pPr algn="ctr"/>
            <a:endParaRPr lang="nb-NO"/>
          </a:p>
        </p:txBody>
      </p:sp>
      <p:sp>
        <p:nvSpPr>
          <p:cNvPr id="16" name="Dobbel hakeparentes 15">
            <a:extLst>
              <a:ext uri="{FF2B5EF4-FFF2-40B4-BE49-F238E27FC236}">
                <a16:creationId xmlns:a16="http://schemas.microsoft.com/office/drawing/2014/main" id="{B7C03710-54BD-4629-9904-55F968BA3838}"/>
              </a:ext>
            </a:extLst>
          </p:cNvPr>
          <p:cNvSpPr/>
          <p:nvPr/>
        </p:nvSpPr>
        <p:spPr>
          <a:xfrm>
            <a:off x="8594213" y="2559570"/>
            <a:ext cx="882105" cy="2658421"/>
          </a:xfrm>
          <a:prstGeom prst="bracketPair">
            <a:avLst/>
          </a:prstGeom>
          <a:ln w="12700"/>
        </p:spPr>
        <p:style>
          <a:lnRef idx="1">
            <a:schemeClr val="dk1"/>
          </a:lnRef>
          <a:fillRef idx="0">
            <a:schemeClr val="dk1"/>
          </a:fillRef>
          <a:effectRef idx="0">
            <a:schemeClr val="dk1"/>
          </a:effectRef>
          <a:fontRef idx="minor">
            <a:schemeClr val="tx1"/>
          </a:fontRef>
        </p:style>
        <p:txBody>
          <a:bodyPr rtlCol="0" anchor="ctr"/>
          <a:lstStyle/>
          <a:p>
            <a:pPr algn="ctr"/>
            <a:endParaRPr lang="nb-NO"/>
          </a:p>
        </p:txBody>
      </p:sp>
      <p:sp>
        <p:nvSpPr>
          <p:cNvPr id="17" name="Er lik 16">
            <a:extLst>
              <a:ext uri="{FF2B5EF4-FFF2-40B4-BE49-F238E27FC236}">
                <a16:creationId xmlns:a16="http://schemas.microsoft.com/office/drawing/2014/main" id="{DAF47C2F-51C2-4977-B460-D4A6B373B87B}"/>
              </a:ext>
            </a:extLst>
          </p:cNvPr>
          <p:cNvSpPr/>
          <p:nvPr/>
        </p:nvSpPr>
        <p:spPr>
          <a:xfrm>
            <a:off x="9742766" y="3560710"/>
            <a:ext cx="956789" cy="741037"/>
          </a:xfrm>
          <a:prstGeom prst="mathEqua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mc:AlternateContent xmlns:mc="http://schemas.openxmlformats.org/markup-compatibility/2006">
        <mc:Choice xmlns:a14="http://schemas.microsoft.com/office/drawing/2010/main" Requires="a14">
          <p:sp>
            <p:nvSpPr>
              <p:cNvPr id="18" name="Rektangel 17">
                <a:extLst>
                  <a:ext uri="{FF2B5EF4-FFF2-40B4-BE49-F238E27FC236}">
                    <a16:creationId xmlns:a16="http://schemas.microsoft.com/office/drawing/2014/main" id="{A1ED97E8-6DFA-4B3C-9C96-8846B485B7C7}"/>
                  </a:ext>
                </a:extLst>
              </p:cNvPr>
              <p:cNvSpPr/>
              <p:nvPr/>
            </p:nvSpPr>
            <p:spPr>
              <a:xfrm>
                <a:off x="10314123" y="2534118"/>
                <a:ext cx="1026884" cy="90005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i="1">
                                    <a:latin typeface="Cambria Math" panose="02040503050406030204" pitchFamily="18" charset="0"/>
                                  </a:rPr>
                                  <m:t>0</m:t>
                                </m:r>
                              </m:sub>
                            </m:sSub>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1</m:t>
                                </m:r>
                              </m:sub>
                            </m:sSub>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2</m:t>
                                </m:r>
                              </m:sub>
                            </m:sSub>
                          </m:e>
                        </m:mr>
                      </m:m>
                    </m:oMath>
                  </m:oMathPara>
                </a14:m>
                <a:endParaRPr lang="nb-NO" dirty="0"/>
              </a:p>
            </p:txBody>
          </p:sp>
        </mc:Choice>
        <mc:Fallback>
          <p:sp>
            <p:nvSpPr>
              <p:cNvPr id="18" name="Rektangel 17">
                <a:extLst>
                  <a:ext uri="{FF2B5EF4-FFF2-40B4-BE49-F238E27FC236}">
                    <a16:creationId xmlns:a16="http://schemas.microsoft.com/office/drawing/2014/main" id="{A1ED97E8-6DFA-4B3C-9C96-8846B485B7C7}"/>
                  </a:ext>
                </a:extLst>
              </p:cNvPr>
              <p:cNvSpPr>
                <a:spLocks noRot="1" noChangeAspect="1" noMove="1" noResize="1" noEditPoints="1" noAdjustHandles="1" noChangeArrowheads="1" noChangeShapeType="1" noTextEdit="1"/>
              </p:cNvSpPr>
              <p:nvPr/>
            </p:nvSpPr>
            <p:spPr>
              <a:xfrm>
                <a:off x="10314123" y="2534118"/>
                <a:ext cx="1026884" cy="900055"/>
              </a:xfrm>
              <a:prstGeom prst="rect">
                <a:avLst/>
              </a:prstGeom>
              <a:blipFill>
                <a:blip r:embed="rId8"/>
                <a:stretch>
                  <a:fillRect/>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19" name="Rektangel 18">
                <a:extLst>
                  <a:ext uri="{FF2B5EF4-FFF2-40B4-BE49-F238E27FC236}">
                    <a16:creationId xmlns:a16="http://schemas.microsoft.com/office/drawing/2014/main" id="{C3EE3DC2-BB7B-44BF-91F8-537E157789D9}"/>
                  </a:ext>
                </a:extLst>
              </p:cNvPr>
              <p:cNvSpPr/>
              <p:nvPr/>
            </p:nvSpPr>
            <p:spPr>
              <a:xfrm>
                <a:off x="10314124" y="3360050"/>
                <a:ext cx="1026884" cy="90146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3</m:t>
                                </m:r>
                              </m:sub>
                            </m:sSub>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4</m:t>
                                </m:r>
                              </m:sub>
                            </m:sSub>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5</m:t>
                                </m:r>
                              </m:sub>
                            </m:sSub>
                          </m:e>
                        </m:mr>
                      </m:m>
                    </m:oMath>
                  </m:oMathPara>
                </a14:m>
                <a:endParaRPr lang="nb-NO" dirty="0"/>
              </a:p>
            </p:txBody>
          </p:sp>
        </mc:Choice>
        <mc:Fallback>
          <p:sp>
            <p:nvSpPr>
              <p:cNvPr id="19" name="Rektangel 18">
                <a:extLst>
                  <a:ext uri="{FF2B5EF4-FFF2-40B4-BE49-F238E27FC236}">
                    <a16:creationId xmlns:a16="http://schemas.microsoft.com/office/drawing/2014/main" id="{C3EE3DC2-BB7B-44BF-91F8-537E157789D9}"/>
                  </a:ext>
                </a:extLst>
              </p:cNvPr>
              <p:cNvSpPr>
                <a:spLocks noRot="1" noChangeAspect="1" noMove="1" noResize="1" noEditPoints="1" noAdjustHandles="1" noChangeArrowheads="1" noChangeShapeType="1" noTextEdit="1"/>
              </p:cNvSpPr>
              <p:nvPr/>
            </p:nvSpPr>
            <p:spPr>
              <a:xfrm>
                <a:off x="10314124" y="3360050"/>
                <a:ext cx="1026884" cy="901465"/>
              </a:xfrm>
              <a:prstGeom prst="rect">
                <a:avLst/>
              </a:prstGeom>
              <a:blipFill>
                <a:blip r:embed="rId9"/>
                <a:stretch>
                  <a:fillRect/>
                </a:stretch>
              </a:blipFill>
            </p:spPr>
            <p:txBody>
              <a:bodyPr/>
              <a:lstStyle/>
              <a:p>
                <a:r>
                  <a:rPr lang="nb-NO">
                    <a:noFill/>
                  </a:rPr>
                  <a:t> </a:t>
                </a:r>
              </a:p>
            </p:txBody>
          </p:sp>
        </mc:Fallback>
      </mc:AlternateContent>
      <mc:AlternateContent xmlns:mc="http://schemas.openxmlformats.org/markup-compatibility/2006">
        <mc:Choice xmlns:a14="http://schemas.microsoft.com/office/drawing/2010/main" Requires="a14">
          <p:sp>
            <p:nvSpPr>
              <p:cNvPr id="20" name="Rektangel 19">
                <a:extLst>
                  <a:ext uri="{FF2B5EF4-FFF2-40B4-BE49-F238E27FC236}">
                    <a16:creationId xmlns:a16="http://schemas.microsoft.com/office/drawing/2014/main" id="{C71D281A-F3F5-4896-8265-BAAD4E85B5DC}"/>
                  </a:ext>
                </a:extLst>
              </p:cNvPr>
              <p:cNvSpPr/>
              <p:nvPr/>
            </p:nvSpPr>
            <p:spPr>
              <a:xfrm>
                <a:off x="10314124" y="4185982"/>
                <a:ext cx="1026884" cy="902363"/>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m>
                        <m:mPr>
                          <m:plcHide m:val="on"/>
                          <m:mcs>
                            <m:mc>
                              <m:mcPr>
                                <m:count m:val="3"/>
                                <m:mcJc m:val="center"/>
                              </m:mcPr>
                            </m:mc>
                          </m:mcs>
                          <m:ctrlPr>
                            <a:rPr lang="nb-NO" i="1" smtClean="0">
                              <a:latin typeface="Cambria Math" panose="02040503050406030204" pitchFamily="18" charset="0"/>
                            </a:rPr>
                          </m:ctrlPr>
                        </m:mP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6</m:t>
                                </m:r>
                              </m:sub>
                            </m:sSub>
                          </m:e>
                        </m:mr>
                        <m:mr>
                          <m:e/>
                          <m:e/>
                          <m:e>
                            <m:r>
                              <a:rPr lang="nb-NO" i="1">
                                <a:latin typeface="Cambria Math" panose="02040503050406030204" pitchFamily="18" charset="0"/>
                                <a:ea typeface="Cambria Math" panose="02040503050406030204" pitchFamily="18" charset="0"/>
                              </a:rPr>
                              <m:t>⋮</m:t>
                            </m:r>
                          </m:e>
                        </m:mr>
                        <m:mr>
                          <m:e/>
                          <m:e/>
                          <m:e>
                            <m:sSub>
                              <m:sSubPr>
                                <m:ctrlPr>
                                  <a:rPr lang="nb-NO" i="1">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𝑘</m:t>
                                </m:r>
                              </m:sub>
                            </m:sSub>
                          </m:e>
                        </m:mr>
                      </m:m>
                    </m:oMath>
                  </m:oMathPara>
                </a14:m>
                <a:endParaRPr lang="nb-NO" dirty="0"/>
              </a:p>
            </p:txBody>
          </p:sp>
        </mc:Choice>
        <mc:Fallback>
          <p:sp>
            <p:nvSpPr>
              <p:cNvPr id="20" name="Rektangel 19">
                <a:extLst>
                  <a:ext uri="{FF2B5EF4-FFF2-40B4-BE49-F238E27FC236}">
                    <a16:creationId xmlns:a16="http://schemas.microsoft.com/office/drawing/2014/main" id="{C71D281A-F3F5-4896-8265-BAAD4E85B5DC}"/>
                  </a:ext>
                </a:extLst>
              </p:cNvPr>
              <p:cNvSpPr>
                <a:spLocks noRot="1" noChangeAspect="1" noMove="1" noResize="1" noEditPoints="1" noAdjustHandles="1" noChangeArrowheads="1" noChangeShapeType="1" noTextEdit="1"/>
              </p:cNvSpPr>
              <p:nvPr/>
            </p:nvSpPr>
            <p:spPr>
              <a:xfrm>
                <a:off x="10314124" y="4185982"/>
                <a:ext cx="1026884" cy="902363"/>
              </a:xfrm>
              <a:prstGeom prst="rect">
                <a:avLst/>
              </a:prstGeom>
              <a:blipFill>
                <a:blip r:embed="rId10"/>
                <a:stretch>
                  <a:fillRect/>
                </a:stretch>
              </a:blipFill>
            </p:spPr>
            <p:txBody>
              <a:bodyPr/>
              <a:lstStyle/>
              <a:p>
                <a:r>
                  <a:rPr lang="nb-NO">
                    <a:noFill/>
                  </a:rPr>
                  <a:t> </a:t>
                </a:r>
              </a:p>
            </p:txBody>
          </p:sp>
        </mc:Fallback>
      </mc:AlternateContent>
      <p:sp>
        <p:nvSpPr>
          <p:cNvPr id="21" name="Dobbel hakeparentes 20">
            <a:extLst>
              <a:ext uri="{FF2B5EF4-FFF2-40B4-BE49-F238E27FC236}">
                <a16:creationId xmlns:a16="http://schemas.microsoft.com/office/drawing/2014/main" id="{D1868D6C-6C8C-4617-8EDA-0B1091C515F2}"/>
              </a:ext>
            </a:extLst>
          </p:cNvPr>
          <p:cNvSpPr/>
          <p:nvPr/>
        </p:nvSpPr>
        <p:spPr>
          <a:xfrm>
            <a:off x="10717612" y="2531253"/>
            <a:ext cx="882105" cy="2658421"/>
          </a:xfrm>
          <a:prstGeom prst="bracketPair">
            <a:avLst/>
          </a:prstGeom>
          <a:ln w="12700"/>
        </p:spPr>
        <p:style>
          <a:lnRef idx="1">
            <a:schemeClr val="dk1"/>
          </a:lnRef>
          <a:fillRef idx="0">
            <a:schemeClr val="dk1"/>
          </a:fillRef>
          <a:effectRef idx="0">
            <a:schemeClr val="dk1"/>
          </a:effectRef>
          <a:fontRef idx="minor">
            <a:schemeClr val="tx1"/>
          </a:fontRef>
        </p:style>
        <p:txBody>
          <a:bodyPr rtlCol="0" anchor="ctr"/>
          <a:lstStyle/>
          <a:p>
            <a:pPr algn="ctr"/>
            <a:endParaRPr lang="nb-NO"/>
          </a:p>
        </p:txBody>
      </p:sp>
      <p:sp>
        <p:nvSpPr>
          <p:cNvPr id="5" name="Pil: høyre 4">
            <a:extLst>
              <a:ext uri="{FF2B5EF4-FFF2-40B4-BE49-F238E27FC236}">
                <a16:creationId xmlns:a16="http://schemas.microsoft.com/office/drawing/2014/main" id="{5EF1F38D-B29A-40C9-80E6-ED7C28496689}"/>
              </a:ext>
            </a:extLst>
          </p:cNvPr>
          <p:cNvSpPr/>
          <p:nvPr/>
        </p:nvSpPr>
        <p:spPr>
          <a:xfrm>
            <a:off x="4296235" y="3487285"/>
            <a:ext cx="671018" cy="6948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2" name="Plassholder for lysbildenummer 21">
            <a:extLst>
              <a:ext uri="{FF2B5EF4-FFF2-40B4-BE49-F238E27FC236}">
                <a16:creationId xmlns:a16="http://schemas.microsoft.com/office/drawing/2014/main" id="{AAA5BC76-F63D-4F8B-A115-16A69A1DCB37}"/>
              </a:ext>
            </a:extLst>
          </p:cNvPr>
          <p:cNvSpPr>
            <a:spLocks noGrp="1"/>
          </p:cNvSpPr>
          <p:nvPr>
            <p:ph type="sldNum" sz="quarter" idx="12"/>
          </p:nvPr>
        </p:nvSpPr>
        <p:spPr>
          <a:xfrm>
            <a:off x="8856517" y="6713632"/>
            <a:ext cx="2743200" cy="365125"/>
          </a:xfrm>
        </p:spPr>
        <p:txBody>
          <a:bodyPr/>
          <a:lstStyle/>
          <a:p>
            <a:fld id="{59B60D5B-D119-4F98-A338-F0542F476413}" type="slidenum">
              <a:rPr lang="nb-NO" smtClean="0"/>
              <a:t>6</a:t>
            </a:fld>
            <a:endParaRPr lang="nb-NO"/>
          </a:p>
        </p:txBody>
      </p:sp>
    </p:spTree>
    <p:extLst>
      <p:ext uri="{BB962C8B-B14F-4D97-AF65-F5344CB8AC3E}">
        <p14:creationId xmlns:p14="http://schemas.microsoft.com/office/powerpoint/2010/main" val="351330645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5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500"/>
                                        <p:tgtEl>
                                          <p:spTgt spid="15"/>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fade">
                                      <p:cBhvr>
                                        <p:cTn id="25" dur="500"/>
                                        <p:tgtEl>
                                          <p:spTgt spid="17"/>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500"/>
                                        <p:tgtEl>
                                          <p:spTgt spid="18"/>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fade">
                                      <p:cBhvr>
                                        <p:cTn id="31" dur="500"/>
                                        <p:tgtEl>
                                          <p:spTgt spid="19"/>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fade">
                                      <p:cBhvr>
                                        <p:cTn id="34" dur="500"/>
                                        <p:tgtEl>
                                          <p:spTgt spid="20"/>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fade">
                                      <p:cBhvr>
                                        <p:cTn id="37" dur="500"/>
                                        <p:tgtEl>
                                          <p:spTgt spid="21"/>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fade">
                                      <p:cBhvr>
                                        <p:cTn id="4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animBg="1"/>
      <p:bldP spid="16" grpId="0" animBg="1"/>
      <p:bldP spid="17" grpId="0" animBg="1"/>
      <p:bldP spid="18" grpId="0"/>
      <p:bldP spid="19" grpId="0"/>
      <p:bldP spid="20" grpId="0"/>
      <p:bldP spid="21"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76F8E8B-E1BA-4574-BF40-FE1FE3D467B4}"/>
              </a:ext>
            </a:extLst>
          </p:cNvPr>
          <p:cNvSpPr>
            <a:spLocks noGrp="1"/>
          </p:cNvSpPr>
          <p:nvPr>
            <p:ph type="title"/>
          </p:nvPr>
        </p:nvSpPr>
        <p:spPr>
          <a:xfrm>
            <a:off x="838200" y="360199"/>
            <a:ext cx="10515600" cy="828243"/>
          </a:xfrm>
        </p:spPr>
        <p:txBody>
          <a:bodyPr>
            <a:noAutofit/>
          </a:bodyPr>
          <a:lstStyle/>
          <a:p>
            <a:r>
              <a:rPr lang="en-US" sz="2800" dirty="0">
                <a:latin typeface="Calibri bold" panose="020F0702030404030204" pitchFamily="34" charset="0"/>
                <a:cs typeface="Calibri bold" panose="020F0702030404030204" pitchFamily="34" charset="0"/>
              </a:rPr>
              <a:t>The first step of an algebraic attack is to convert the cipher into a system of polynomial equations</a:t>
            </a:r>
            <a:endParaRPr lang="nb-NO" sz="2800" dirty="0"/>
          </a:p>
        </p:txBody>
      </p:sp>
      <p:pic>
        <p:nvPicPr>
          <p:cNvPr id="4" name="Picture 4" descr="A close up of text on a black background&#10;&#10;Description generated with high confidence">
            <a:extLst>
              <a:ext uri="{FF2B5EF4-FFF2-40B4-BE49-F238E27FC236}">
                <a16:creationId xmlns:a16="http://schemas.microsoft.com/office/drawing/2014/main" id="{E25FFE5E-6934-4DBB-9F43-C0FF39739CFA}"/>
              </a:ext>
            </a:extLst>
          </p:cNvPr>
          <p:cNvPicPr>
            <a:picLocks noGrp="1" noChangeAspect="1"/>
          </p:cNvPicPr>
          <p:nvPr>
            <p:ph idx="1"/>
          </p:nvPr>
        </p:nvPicPr>
        <p:blipFill rotWithShape="1">
          <a:blip r:embed="rId3"/>
          <a:srcRect l="16559" t="27150" r="50514" b="50415"/>
          <a:stretch/>
        </p:blipFill>
        <p:spPr>
          <a:xfrm>
            <a:off x="592283" y="2431473"/>
            <a:ext cx="3657600" cy="1324841"/>
          </a:xfrm>
          <a:prstGeom prst="rect">
            <a:avLst/>
          </a:prstGeom>
        </p:spPr>
      </p:pic>
      <p:pic>
        <p:nvPicPr>
          <p:cNvPr id="5" name="Picture 4" descr="A close up of text on a black background&#10;&#10;Description generated with high confidence">
            <a:extLst>
              <a:ext uri="{FF2B5EF4-FFF2-40B4-BE49-F238E27FC236}">
                <a16:creationId xmlns:a16="http://schemas.microsoft.com/office/drawing/2014/main" id="{DE23C30F-66B0-46F0-ADFE-CEB3F38F2D41}"/>
              </a:ext>
            </a:extLst>
          </p:cNvPr>
          <p:cNvPicPr>
            <a:picLocks noChangeAspect="1"/>
          </p:cNvPicPr>
          <p:nvPr/>
        </p:nvPicPr>
        <p:blipFill rotWithShape="1">
          <a:blip r:embed="rId3"/>
          <a:srcRect l="16559" t="27150" r="62176" b="50415"/>
          <a:stretch/>
        </p:blipFill>
        <p:spPr>
          <a:xfrm>
            <a:off x="5119256" y="1769052"/>
            <a:ext cx="2362199" cy="1324841"/>
          </a:xfrm>
          <a:prstGeom prst="rect">
            <a:avLst/>
          </a:prstGeom>
        </p:spPr>
      </p:pic>
      <p:pic>
        <p:nvPicPr>
          <p:cNvPr id="6" name="Picture 4" descr="A close up of text on a black background&#10;&#10;Description generated with high confidence">
            <a:extLst>
              <a:ext uri="{FF2B5EF4-FFF2-40B4-BE49-F238E27FC236}">
                <a16:creationId xmlns:a16="http://schemas.microsoft.com/office/drawing/2014/main" id="{9428306D-C4F1-4D7C-9BB5-84C774F29DC7}"/>
              </a:ext>
            </a:extLst>
          </p:cNvPr>
          <p:cNvPicPr>
            <a:picLocks noChangeAspect="1"/>
          </p:cNvPicPr>
          <p:nvPr/>
        </p:nvPicPr>
        <p:blipFill rotWithShape="1">
          <a:blip r:embed="rId3"/>
          <a:srcRect l="45075" t="27150" r="50514" b="50415"/>
          <a:stretch/>
        </p:blipFill>
        <p:spPr>
          <a:xfrm>
            <a:off x="6395605" y="3093893"/>
            <a:ext cx="490106" cy="1324841"/>
          </a:xfrm>
          <a:prstGeom prst="rect">
            <a:avLst/>
          </a:prstGeom>
        </p:spPr>
      </p:pic>
      <p:sp>
        <p:nvSpPr>
          <p:cNvPr id="7" name="Rektangel 6">
            <a:extLst>
              <a:ext uri="{FF2B5EF4-FFF2-40B4-BE49-F238E27FC236}">
                <a16:creationId xmlns:a16="http://schemas.microsoft.com/office/drawing/2014/main" id="{3718A026-57FB-439E-AB60-86B0612CD24A}"/>
              </a:ext>
            </a:extLst>
          </p:cNvPr>
          <p:cNvSpPr/>
          <p:nvPr/>
        </p:nvSpPr>
        <p:spPr>
          <a:xfrm>
            <a:off x="7135092" y="2488622"/>
            <a:ext cx="232063" cy="436419"/>
          </a:xfrm>
          <a:prstGeom prst="rect">
            <a:avLst/>
          </a:prstGeom>
          <a:solidFill>
            <a:srgbClr val="FFFF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8" name="Rektangel 7">
            <a:extLst>
              <a:ext uri="{FF2B5EF4-FFF2-40B4-BE49-F238E27FC236}">
                <a16:creationId xmlns:a16="http://schemas.microsoft.com/office/drawing/2014/main" id="{BDADF38B-2749-4709-8210-E8DDA3A074F2}"/>
              </a:ext>
            </a:extLst>
          </p:cNvPr>
          <p:cNvSpPr/>
          <p:nvPr/>
        </p:nvSpPr>
        <p:spPr>
          <a:xfrm>
            <a:off x="7128166" y="1638299"/>
            <a:ext cx="232063" cy="436419"/>
          </a:xfrm>
          <a:prstGeom prst="rect">
            <a:avLst/>
          </a:prstGeom>
          <a:solidFill>
            <a:srgbClr val="FFFF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9" name="Rektangel 8">
            <a:extLst>
              <a:ext uri="{FF2B5EF4-FFF2-40B4-BE49-F238E27FC236}">
                <a16:creationId xmlns:a16="http://schemas.microsoft.com/office/drawing/2014/main" id="{34E7B573-0024-4B6F-8BE4-19A69257FCAD}"/>
              </a:ext>
            </a:extLst>
          </p:cNvPr>
          <p:cNvSpPr/>
          <p:nvPr/>
        </p:nvSpPr>
        <p:spPr>
          <a:xfrm>
            <a:off x="702859" y="2488622"/>
            <a:ext cx="2449773" cy="1267692"/>
          </a:xfrm>
          <a:prstGeom prst="rect">
            <a:avLst/>
          </a:prstGeom>
          <a:no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nb-NO"/>
          </a:p>
        </p:txBody>
      </p:sp>
      <p:sp>
        <p:nvSpPr>
          <p:cNvPr id="10" name="Rektangel 9">
            <a:extLst>
              <a:ext uri="{FF2B5EF4-FFF2-40B4-BE49-F238E27FC236}">
                <a16:creationId xmlns:a16="http://schemas.microsoft.com/office/drawing/2014/main" id="{45B5D73D-801E-431F-BA7E-F237645572DD}"/>
              </a:ext>
            </a:extLst>
          </p:cNvPr>
          <p:cNvSpPr/>
          <p:nvPr/>
        </p:nvSpPr>
        <p:spPr>
          <a:xfrm>
            <a:off x="5170718" y="1854775"/>
            <a:ext cx="2449773" cy="1267692"/>
          </a:xfrm>
          <a:prstGeom prst="rect">
            <a:avLst/>
          </a:prstGeom>
          <a:no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nb-NO"/>
          </a:p>
        </p:txBody>
      </p:sp>
      <p:sp>
        <p:nvSpPr>
          <p:cNvPr id="11" name="Rektangel 10">
            <a:extLst>
              <a:ext uri="{FF2B5EF4-FFF2-40B4-BE49-F238E27FC236}">
                <a16:creationId xmlns:a16="http://schemas.microsoft.com/office/drawing/2014/main" id="{105CC4DE-274D-480C-9F6F-AEF1C38AEE45}"/>
              </a:ext>
            </a:extLst>
          </p:cNvPr>
          <p:cNvSpPr/>
          <p:nvPr/>
        </p:nvSpPr>
        <p:spPr>
          <a:xfrm>
            <a:off x="3542543" y="2591809"/>
            <a:ext cx="530924" cy="1090014"/>
          </a:xfrm>
          <a:prstGeom prst="rect">
            <a:avLst/>
          </a:prstGeom>
          <a:no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 name="Rektangel 11">
            <a:extLst>
              <a:ext uri="{FF2B5EF4-FFF2-40B4-BE49-F238E27FC236}">
                <a16:creationId xmlns:a16="http://schemas.microsoft.com/office/drawing/2014/main" id="{FAF40A71-FAA9-43E5-8B6C-D1E03C89F323}"/>
              </a:ext>
            </a:extLst>
          </p:cNvPr>
          <p:cNvSpPr/>
          <p:nvPr/>
        </p:nvSpPr>
        <p:spPr>
          <a:xfrm>
            <a:off x="6219189" y="3231649"/>
            <a:ext cx="530924" cy="1077902"/>
          </a:xfrm>
          <a:prstGeom prst="rect">
            <a:avLst/>
          </a:prstGeom>
          <a:no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3" name="Plassholder for lysbildenummer 12">
            <a:extLst>
              <a:ext uri="{FF2B5EF4-FFF2-40B4-BE49-F238E27FC236}">
                <a16:creationId xmlns:a16="http://schemas.microsoft.com/office/drawing/2014/main" id="{4455DC92-53B5-4796-8A74-BA913A83735F}"/>
              </a:ext>
            </a:extLst>
          </p:cNvPr>
          <p:cNvSpPr>
            <a:spLocks noGrp="1"/>
          </p:cNvSpPr>
          <p:nvPr>
            <p:ph type="sldNum" sz="quarter" idx="12"/>
          </p:nvPr>
        </p:nvSpPr>
        <p:spPr/>
        <p:txBody>
          <a:bodyPr/>
          <a:lstStyle/>
          <a:p>
            <a:fld id="{59B60D5B-D119-4F98-A338-F0542F476413}" type="slidenum">
              <a:rPr lang="nb-NO" smtClean="0"/>
              <a:t>7</a:t>
            </a:fld>
            <a:endParaRPr lang="nb-NO"/>
          </a:p>
        </p:txBody>
      </p:sp>
    </p:spTree>
    <p:extLst>
      <p:ext uri="{BB962C8B-B14F-4D97-AF65-F5344CB8AC3E}">
        <p14:creationId xmlns:p14="http://schemas.microsoft.com/office/powerpoint/2010/main" val="357342376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10" presetClass="entr" presetSubtype="0"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500"/>
                                        <p:tgtEl>
                                          <p:spTgt spid="10"/>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500"/>
                                        <p:tgtEl>
                                          <p:spTgt spid="12"/>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76F8E8B-E1BA-4574-BF40-FE1FE3D467B4}"/>
              </a:ext>
            </a:extLst>
          </p:cNvPr>
          <p:cNvSpPr>
            <a:spLocks noGrp="1"/>
          </p:cNvSpPr>
          <p:nvPr>
            <p:ph type="title"/>
          </p:nvPr>
        </p:nvSpPr>
        <p:spPr>
          <a:xfrm>
            <a:off x="838200" y="360199"/>
            <a:ext cx="10515600" cy="828243"/>
          </a:xfrm>
        </p:spPr>
        <p:txBody>
          <a:bodyPr>
            <a:noAutofit/>
          </a:bodyPr>
          <a:lstStyle/>
          <a:p>
            <a:r>
              <a:rPr lang="en-US" sz="2800" dirty="0">
                <a:latin typeface="Calibri bold" panose="020F0702030404030204" pitchFamily="34" charset="0"/>
                <a:cs typeface="Calibri bold" panose="020F0702030404030204" pitchFamily="34" charset="0"/>
              </a:rPr>
              <a:t>The first step of an algebraic attack is to convert the cipher into a system of polynomial equations</a:t>
            </a:r>
            <a:endParaRPr lang="nb-NO" sz="2800" dirty="0"/>
          </a:p>
        </p:txBody>
      </p:sp>
      <p:pic>
        <p:nvPicPr>
          <p:cNvPr id="4" name="Picture 4" descr="A close up of text on a black background&#10;&#10;Description generated with high confidence">
            <a:extLst>
              <a:ext uri="{FF2B5EF4-FFF2-40B4-BE49-F238E27FC236}">
                <a16:creationId xmlns:a16="http://schemas.microsoft.com/office/drawing/2014/main" id="{E25FFE5E-6934-4DBB-9F43-C0FF39739CFA}"/>
              </a:ext>
            </a:extLst>
          </p:cNvPr>
          <p:cNvPicPr>
            <a:picLocks noGrp="1" noChangeAspect="1"/>
          </p:cNvPicPr>
          <p:nvPr>
            <p:ph idx="1"/>
          </p:nvPr>
        </p:nvPicPr>
        <p:blipFill rotWithShape="1">
          <a:blip r:embed="rId3"/>
          <a:srcRect l="16559" t="27150" r="50514" b="22656"/>
          <a:stretch/>
        </p:blipFill>
        <p:spPr>
          <a:xfrm>
            <a:off x="592283" y="2431473"/>
            <a:ext cx="3657600" cy="2964093"/>
          </a:xfrm>
          <a:prstGeom prst="rect">
            <a:avLst/>
          </a:prstGeom>
        </p:spPr>
      </p:pic>
      <p:pic>
        <p:nvPicPr>
          <p:cNvPr id="5" name="Picture 4" descr="A close up of text on a black background&#10;&#10;Description generated with high confidence">
            <a:extLst>
              <a:ext uri="{FF2B5EF4-FFF2-40B4-BE49-F238E27FC236}">
                <a16:creationId xmlns:a16="http://schemas.microsoft.com/office/drawing/2014/main" id="{DE23C30F-66B0-46F0-ADFE-CEB3F38F2D41}"/>
              </a:ext>
            </a:extLst>
          </p:cNvPr>
          <p:cNvPicPr>
            <a:picLocks noChangeAspect="1"/>
          </p:cNvPicPr>
          <p:nvPr/>
        </p:nvPicPr>
        <p:blipFill rotWithShape="1">
          <a:blip r:embed="rId3"/>
          <a:srcRect l="16559" t="27150" r="62176" b="50415"/>
          <a:stretch/>
        </p:blipFill>
        <p:spPr>
          <a:xfrm>
            <a:off x="6139788" y="1342492"/>
            <a:ext cx="2362199" cy="1324841"/>
          </a:xfrm>
          <a:prstGeom prst="rect">
            <a:avLst/>
          </a:prstGeom>
        </p:spPr>
      </p:pic>
      <p:pic>
        <p:nvPicPr>
          <p:cNvPr id="6" name="Picture 4" descr="A close up of text on a black background&#10;&#10;Description generated with high confidence">
            <a:extLst>
              <a:ext uri="{FF2B5EF4-FFF2-40B4-BE49-F238E27FC236}">
                <a16:creationId xmlns:a16="http://schemas.microsoft.com/office/drawing/2014/main" id="{9428306D-C4F1-4D7C-9BB5-84C774F29DC7}"/>
              </a:ext>
            </a:extLst>
          </p:cNvPr>
          <p:cNvPicPr>
            <a:picLocks noChangeAspect="1"/>
          </p:cNvPicPr>
          <p:nvPr/>
        </p:nvPicPr>
        <p:blipFill rotWithShape="1">
          <a:blip r:embed="rId3"/>
          <a:srcRect l="45075" t="27150" r="50514" b="50415"/>
          <a:stretch/>
        </p:blipFill>
        <p:spPr>
          <a:xfrm>
            <a:off x="7416137" y="2529289"/>
            <a:ext cx="490106" cy="1324841"/>
          </a:xfrm>
          <a:prstGeom prst="rect">
            <a:avLst/>
          </a:prstGeom>
        </p:spPr>
      </p:pic>
      <p:sp>
        <p:nvSpPr>
          <p:cNvPr id="7" name="Rektangel 6">
            <a:extLst>
              <a:ext uri="{FF2B5EF4-FFF2-40B4-BE49-F238E27FC236}">
                <a16:creationId xmlns:a16="http://schemas.microsoft.com/office/drawing/2014/main" id="{3718A026-57FB-439E-AB60-86B0612CD24A}"/>
              </a:ext>
            </a:extLst>
          </p:cNvPr>
          <p:cNvSpPr/>
          <p:nvPr/>
        </p:nvSpPr>
        <p:spPr>
          <a:xfrm>
            <a:off x="8155624" y="2062062"/>
            <a:ext cx="232063" cy="436419"/>
          </a:xfrm>
          <a:prstGeom prst="rect">
            <a:avLst/>
          </a:prstGeom>
          <a:solidFill>
            <a:srgbClr val="FFFF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8" name="Rektangel 7">
            <a:extLst>
              <a:ext uri="{FF2B5EF4-FFF2-40B4-BE49-F238E27FC236}">
                <a16:creationId xmlns:a16="http://schemas.microsoft.com/office/drawing/2014/main" id="{BDADF38B-2749-4709-8210-E8DDA3A074F2}"/>
              </a:ext>
            </a:extLst>
          </p:cNvPr>
          <p:cNvSpPr/>
          <p:nvPr/>
        </p:nvSpPr>
        <p:spPr>
          <a:xfrm>
            <a:off x="8148698" y="1342492"/>
            <a:ext cx="156755" cy="305666"/>
          </a:xfrm>
          <a:prstGeom prst="rect">
            <a:avLst/>
          </a:prstGeom>
          <a:solidFill>
            <a:srgbClr val="FFFF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3" name="Picture 4" descr="A close up of text on a black background&#10;&#10;Description generated with high confidence">
            <a:extLst>
              <a:ext uri="{FF2B5EF4-FFF2-40B4-BE49-F238E27FC236}">
                <a16:creationId xmlns:a16="http://schemas.microsoft.com/office/drawing/2014/main" id="{FA5243EA-C717-4B5C-9938-46AE76ACD630}"/>
              </a:ext>
            </a:extLst>
          </p:cNvPr>
          <p:cNvPicPr>
            <a:picLocks noChangeAspect="1"/>
          </p:cNvPicPr>
          <p:nvPr/>
        </p:nvPicPr>
        <p:blipFill rotWithShape="1">
          <a:blip r:embed="rId3"/>
          <a:srcRect l="16559" t="52101" r="61387" b="25465"/>
          <a:stretch/>
        </p:blipFill>
        <p:spPr>
          <a:xfrm>
            <a:off x="6096000" y="3927304"/>
            <a:ext cx="2449773" cy="1324841"/>
          </a:xfrm>
          <a:prstGeom prst="rect">
            <a:avLst/>
          </a:prstGeom>
        </p:spPr>
      </p:pic>
      <p:pic>
        <p:nvPicPr>
          <p:cNvPr id="14" name="Picture 4" descr="A close up of text on a black background&#10;&#10;Description generated with high confidence">
            <a:extLst>
              <a:ext uri="{FF2B5EF4-FFF2-40B4-BE49-F238E27FC236}">
                <a16:creationId xmlns:a16="http://schemas.microsoft.com/office/drawing/2014/main" id="{17E5CBFD-A684-4B92-B944-60A7A8FD3183}"/>
              </a:ext>
            </a:extLst>
          </p:cNvPr>
          <p:cNvPicPr>
            <a:picLocks noChangeAspect="1"/>
          </p:cNvPicPr>
          <p:nvPr/>
        </p:nvPicPr>
        <p:blipFill rotWithShape="1">
          <a:blip r:embed="rId3"/>
          <a:srcRect l="45568" t="55072" r="51106" b="25465"/>
          <a:stretch/>
        </p:blipFill>
        <p:spPr>
          <a:xfrm>
            <a:off x="7416137" y="5252145"/>
            <a:ext cx="369394" cy="1149400"/>
          </a:xfrm>
          <a:prstGeom prst="rect">
            <a:avLst/>
          </a:prstGeom>
        </p:spPr>
      </p:pic>
      <p:sp>
        <p:nvSpPr>
          <p:cNvPr id="15" name="Rektangel 14">
            <a:extLst>
              <a:ext uri="{FF2B5EF4-FFF2-40B4-BE49-F238E27FC236}">
                <a16:creationId xmlns:a16="http://schemas.microsoft.com/office/drawing/2014/main" id="{ED75B85C-F74C-474B-A2EB-50C0229FF64A}"/>
              </a:ext>
            </a:extLst>
          </p:cNvPr>
          <p:cNvSpPr/>
          <p:nvPr/>
        </p:nvSpPr>
        <p:spPr>
          <a:xfrm>
            <a:off x="8227075" y="4751771"/>
            <a:ext cx="232063" cy="436419"/>
          </a:xfrm>
          <a:prstGeom prst="rect">
            <a:avLst/>
          </a:prstGeom>
          <a:solidFill>
            <a:srgbClr val="FFFF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6" name="Rektangel 15">
            <a:extLst>
              <a:ext uri="{FF2B5EF4-FFF2-40B4-BE49-F238E27FC236}">
                <a16:creationId xmlns:a16="http://schemas.microsoft.com/office/drawing/2014/main" id="{2372D1D9-E54E-40CB-BDC1-1F3E4F4B6391}"/>
              </a:ext>
            </a:extLst>
          </p:cNvPr>
          <p:cNvSpPr/>
          <p:nvPr/>
        </p:nvSpPr>
        <p:spPr>
          <a:xfrm>
            <a:off x="8380760" y="4033872"/>
            <a:ext cx="156755" cy="305666"/>
          </a:xfrm>
          <a:prstGeom prst="rect">
            <a:avLst/>
          </a:prstGeom>
          <a:solidFill>
            <a:srgbClr val="FFFF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Rektangel 16">
            <a:extLst>
              <a:ext uri="{FF2B5EF4-FFF2-40B4-BE49-F238E27FC236}">
                <a16:creationId xmlns:a16="http://schemas.microsoft.com/office/drawing/2014/main" id="{3E55FB44-76A1-42C2-A187-F8ADD13935F5}"/>
              </a:ext>
            </a:extLst>
          </p:cNvPr>
          <p:cNvSpPr/>
          <p:nvPr/>
        </p:nvSpPr>
        <p:spPr>
          <a:xfrm>
            <a:off x="592283" y="2508671"/>
            <a:ext cx="3501322" cy="1309930"/>
          </a:xfrm>
          <a:prstGeom prst="rect">
            <a:avLst/>
          </a:prstGeom>
          <a:noFill/>
          <a:ln w="28575">
            <a:solidFill>
              <a:schemeClr val="accent2">
                <a:lumMod val="40000"/>
                <a:lumOff val="6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b-NO"/>
          </a:p>
        </p:txBody>
      </p:sp>
      <p:sp>
        <p:nvSpPr>
          <p:cNvPr id="18" name="Rektangel 17">
            <a:extLst>
              <a:ext uri="{FF2B5EF4-FFF2-40B4-BE49-F238E27FC236}">
                <a16:creationId xmlns:a16="http://schemas.microsoft.com/office/drawing/2014/main" id="{A7BEBBF0-0169-499E-92A0-34F71AC057EB}"/>
              </a:ext>
            </a:extLst>
          </p:cNvPr>
          <p:cNvSpPr/>
          <p:nvPr/>
        </p:nvSpPr>
        <p:spPr>
          <a:xfrm>
            <a:off x="6192039" y="1465463"/>
            <a:ext cx="2561531" cy="2353138"/>
          </a:xfrm>
          <a:prstGeom prst="rect">
            <a:avLst/>
          </a:prstGeom>
          <a:noFill/>
          <a:ln w="28575">
            <a:solidFill>
              <a:schemeClr val="accent2">
                <a:lumMod val="40000"/>
                <a:lumOff val="6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b-NO"/>
          </a:p>
        </p:txBody>
      </p:sp>
      <p:sp>
        <p:nvSpPr>
          <p:cNvPr id="19" name="Rektangel 18">
            <a:extLst>
              <a:ext uri="{FF2B5EF4-FFF2-40B4-BE49-F238E27FC236}">
                <a16:creationId xmlns:a16="http://schemas.microsoft.com/office/drawing/2014/main" id="{363DAF29-9BD2-488B-8215-4AA68ECFE6B0}"/>
              </a:ext>
            </a:extLst>
          </p:cNvPr>
          <p:cNvSpPr/>
          <p:nvPr/>
        </p:nvSpPr>
        <p:spPr>
          <a:xfrm>
            <a:off x="6192039" y="4048407"/>
            <a:ext cx="2561531" cy="2353138"/>
          </a:xfrm>
          <a:prstGeom prst="rect">
            <a:avLst/>
          </a:prstGeom>
          <a:noFill/>
          <a:ln w="28575">
            <a:solidFill>
              <a:srgbClr val="00B0F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b-NO"/>
          </a:p>
        </p:txBody>
      </p:sp>
      <p:sp>
        <p:nvSpPr>
          <p:cNvPr id="20" name="Rektangel 19">
            <a:extLst>
              <a:ext uri="{FF2B5EF4-FFF2-40B4-BE49-F238E27FC236}">
                <a16:creationId xmlns:a16="http://schemas.microsoft.com/office/drawing/2014/main" id="{2BD8A1A3-95B2-4382-A2E0-E5C63734FA1C}"/>
              </a:ext>
            </a:extLst>
          </p:cNvPr>
          <p:cNvSpPr/>
          <p:nvPr/>
        </p:nvSpPr>
        <p:spPr>
          <a:xfrm>
            <a:off x="592283" y="4008827"/>
            <a:ext cx="3501322" cy="1326182"/>
          </a:xfrm>
          <a:prstGeom prst="rect">
            <a:avLst/>
          </a:prstGeom>
          <a:noFill/>
          <a:ln w="28575">
            <a:solidFill>
              <a:srgbClr val="00B0F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b-NO"/>
          </a:p>
        </p:txBody>
      </p:sp>
      <p:sp>
        <p:nvSpPr>
          <p:cNvPr id="3" name="Plassholder for lysbildenummer 2">
            <a:extLst>
              <a:ext uri="{FF2B5EF4-FFF2-40B4-BE49-F238E27FC236}">
                <a16:creationId xmlns:a16="http://schemas.microsoft.com/office/drawing/2014/main" id="{02CB3B5C-942E-4E69-91A1-2597F076A4D8}"/>
              </a:ext>
            </a:extLst>
          </p:cNvPr>
          <p:cNvSpPr>
            <a:spLocks noGrp="1"/>
          </p:cNvSpPr>
          <p:nvPr>
            <p:ph type="sldNum" sz="quarter" idx="12"/>
          </p:nvPr>
        </p:nvSpPr>
        <p:spPr/>
        <p:txBody>
          <a:bodyPr/>
          <a:lstStyle/>
          <a:p>
            <a:fld id="{59B60D5B-D119-4F98-A338-F0542F476413}" type="slidenum">
              <a:rPr lang="nb-NO" smtClean="0"/>
              <a:t>8</a:t>
            </a:fld>
            <a:endParaRPr lang="nb-NO"/>
          </a:p>
        </p:txBody>
      </p:sp>
    </p:spTree>
    <p:extLst>
      <p:ext uri="{BB962C8B-B14F-4D97-AF65-F5344CB8AC3E}">
        <p14:creationId xmlns:p14="http://schemas.microsoft.com/office/powerpoint/2010/main" val="38735922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fade">
                                      <p:cBhvr>
                                        <p:cTn id="15" dur="500"/>
                                        <p:tgtEl>
                                          <p:spTgt spid="1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fade">
                                      <p:cBhvr>
                                        <p:cTn id="1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tel 1">
                <a:extLst>
                  <a:ext uri="{FF2B5EF4-FFF2-40B4-BE49-F238E27FC236}">
                    <a16:creationId xmlns:a16="http://schemas.microsoft.com/office/drawing/2014/main" id="{CF605510-2D45-4A79-98E2-32ACE92CB30A}"/>
                  </a:ext>
                </a:extLst>
              </p:cNvPr>
              <p:cNvSpPr>
                <a:spLocks noGrp="1"/>
              </p:cNvSpPr>
              <p:nvPr>
                <p:ph type="title"/>
              </p:nvPr>
            </p:nvSpPr>
            <p:spPr/>
            <p:txBody>
              <a:bodyPr>
                <a:normAutofit/>
              </a:bodyPr>
              <a:lstStyle/>
              <a:p>
                <a:r>
                  <a:rPr lang="en-US" sz="2800" dirty="0">
                    <a:latin typeface="Calibri bold" panose="020F0702030404030204" pitchFamily="34" charset="0"/>
                    <a:cs typeface="Calibri bold" panose="020F0702030404030204" pitchFamily="34" charset="0"/>
                  </a:rPr>
                  <a:t>By combining the input and output to an </a:t>
                </a:r>
                <a:r>
                  <a:rPr lang="en-US" sz="2800" dirty="0" err="1">
                    <a:latin typeface="Calibri bold" panose="020F0702030404030204" pitchFamily="34" charset="0"/>
                    <a:cs typeface="Calibri bold" panose="020F0702030404030204" pitchFamily="34" charset="0"/>
                  </a:rPr>
                  <a:t>Sbox</a:t>
                </a:r>
                <a:r>
                  <a:rPr lang="en-US" sz="2800" dirty="0">
                    <a:latin typeface="Calibri bold" panose="020F0702030404030204" pitchFamily="34" charset="0"/>
                    <a:cs typeface="Calibri bold" panose="020F0702030404030204" pitchFamily="34" charset="0"/>
                  </a:rPr>
                  <a:t> into a matrix, we can use the definition of the </a:t>
                </a:r>
                <a:r>
                  <a:rPr lang="en-US" sz="2800" dirty="0" err="1">
                    <a:latin typeface="Calibri bold" panose="020F0702030404030204" pitchFamily="34" charset="0"/>
                    <a:cs typeface="Calibri bold" panose="020F0702030404030204" pitchFamily="34" charset="0"/>
                  </a:rPr>
                  <a:t>Sbox</a:t>
                </a:r>
                <a:r>
                  <a:rPr lang="en-US" sz="2800" dirty="0">
                    <a:latin typeface="Calibri bold" panose="020F0702030404030204" pitchFamily="34" charset="0"/>
                    <a:cs typeface="Calibri bold" panose="020F0702030404030204" pitchFamily="34" charset="0"/>
                  </a:rPr>
                  <a:t> to find the </a:t>
                </a:r>
                <a14:m>
                  <m:oMath xmlns:m="http://schemas.openxmlformats.org/officeDocument/2006/math">
                    <m:acc>
                      <m:accPr>
                        <m:chr m:val="⃗"/>
                        <m:ctrlPr>
                          <a:rPr lang="en-US" sz="2800" b="1" i="1" smtClean="0">
                            <a:latin typeface="Cambria Math" panose="02040503050406030204" pitchFamily="18" charset="0"/>
                            <a:cs typeface="Calibri bold" panose="020F0702030404030204" pitchFamily="34" charset="0"/>
                          </a:rPr>
                        </m:ctrlPr>
                      </m:accPr>
                      <m:e>
                        <m:r>
                          <a:rPr lang="en-US" sz="2800" b="1" i="1" smtClean="0">
                            <a:latin typeface="Cambria Math" panose="02040503050406030204" pitchFamily="18" charset="0"/>
                            <a:cs typeface="Calibri bold" panose="020F0702030404030204" pitchFamily="34" charset="0"/>
                          </a:rPr>
                          <m:t>𝒃</m:t>
                        </m:r>
                      </m:e>
                    </m:acc>
                  </m:oMath>
                </a14:m>
                <a:r>
                  <a:rPr lang="en-US" sz="2800" b="1" dirty="0">
                    <a:latin typeface="Calibri bold" panose="020F0702030404030204" pitchFamily="34" charset="0"/>
                    <a:cs typeface="Calibri bold" panose="020F0702030404030204" pitchFamily="34" charset="0"/>
                  </a:rPr>
                  <a:t> </a:t>
                </a:r>
                <a:r>
                  <a:rPr lang="en-US" sz="2800" dirty="0">
                    <a:latin typeface="Calibri bold" panose="020F0702030404030204" pitchFamily="34" charset="0"/>
                    <a:cs typeface="Calibri bold" panose="020F0702030404030204" pitchFamily="34" charset="0"/>
                  </a:rPr>
                  <a:t>vector(s) (the RHS)</a:t>
                </a:r>
                <a:endParaRPr lang="nb-NO" sz="2800" b="1" dirty="0">
                  <a:latin typeface="Calibri bold" panose="020F0702030404030204" pitchFamily="34" charset="0"/>
                  <a:cs typeface="Calibri bold" panose="020F0702030404030204" pitchFamily="34" charset="0"/>
                </a:endParaRPr>
              </a:p>
            </p:txBody>
          </p:sp>
        </mc:Choice>
        <mc:Fallback>
          <p:sp>
            <p:nvSpPr>
              <p:cNvPr id="2" name="Tittel 1">
                <a:extLst>
                  <a:ext uri="{FF2B5EF4-FFF2-40B4-BE49-F238E27FC236}">
                    <a16:creationId xmlns:a16="http://schemas.microsoft.com/office/drawing/2014/main" id="{CF605510-2D45-4A79-98E2-32ACE92CB30A}"/>
                  </a:ext>
                </a:extLst>
              </p:cNvPr>
              <p:cNvSpPr>
                <a:spLocks noGrp="1" noRot="1" noChangeAspect="1" noMove="1" noResize="1" noEditPoints="1" noAdjustHandles="1" noChangeArrowheads="1" noChangeShapeType="1" noTextEdit="1"/>
              </p:cNvSpPr>
              <p:nvPr>
                <p:ph type="title"/>
              </p:nvPr>
            </p:nvSpPr>
            <p:spPr>
              <a:blipFill>
                <a:blip r:embed="rId3"/>
                <a:stretch>
                  <a:fillRect l="-1217"/>
                </a:stretch>
              </a:blipFill>
            </p:spPr>
            <p:txBody>
              <a:bodyPr/>
              <a:lstStyle/>
              <a:p>
                <a:r>
                  <a:rPr lang="nb-NO">
                    <a:noFill/>
                  </a:rPr>
                  <a:t> </a:t>
                </a:r>
              </a:p>
            </p:txBody>
          </p:sp>
        </mc:Fallback>
      </mc:AlternateContent>
      <p:pic>
        <p:nvPicPr>
          <p:cNvPr id="6" name="Picture 10" descr="A screenshot of a cell phone&#10;&#10;Description generated with high confidence">
            <a:extLst>
              <a:ext uri="{FF2B5EF4-FFF2-40B4-BE49-F238E27FC236}">
                <a16:creationId xmlns:a16="http://schemas.microsoft.com/office/drawing/2014/main" id="{877EECBD-E7F3-40E2-8464-5C7B3C216674}"/>
              </a:ext>
            </a:extLst>
          </p:cNvPr>
          <p:cNvPicPr>
            <a:picLocks noChangeAspect="1"/>
          </p:cNvPicPr>
          <p:nvPr/>
        </p:nvPicPr>
        <p:blipFill>
          <a:blip r:embed="rId4"/>
          <a:stretch>
            <a:fillRect/>
          </a:stretch>
        </p:blipFill>
        <p:spPr>
          <a:xfrm>
            <a:off x="7007979" y="1794602"/>
            <a:ext cx="4345821" cy="1006960"/>
          </a:xfrm>
          <a:prstGeom prst="rect">
            <a:avLst/>
          </a:prstGeom>
        </p:spPr>
      </p:pic>
      <p:sp>
        <p:nvSpPr>
          <p:cNvPr id="7" name="Rektangel 6">
            <a:extLst>
              <a:ext uri="{FF2B5EF4-FFF2-40B4-BE49-F238E27FC236}">
                <a16:creationId xmlns:a16="http://schemas.microsoft.com/office/drawing/2014/main" id="{DDB51A2A-C638-460A-91C7-C234EFC4DF50}"/>
              </a:ext>
            </a:extLst>
          </p:cNvPr>
          <p:cNvSpPr/>
          <p:nvPr/>
        </p:nvSpPr>
        <p:spPr>
          <a:xfrm>
            <a:off x="230113" y="2732075"/>
            <a:ext cx="4033049" cy="2308324"/>
          </a:xfrm>
          <a:prstGeom prst="rect">
            <a:avLst/>
          </a:prstGeom>
        </p:spPr>
        <p:txBody>
          <a:bodyPr wrap="square">
            <a:spAutoFit/>
          </a:bodyPr>
          <a:lstStyle/>
          <a:p>
            <a:pPr algn="ctr"/>
            <a:r>
              <a:rPr lang="en-US" dirty="0">
                <a:latin typeface="Arial" panose="020B0604020202020204" pitchFamily="34" charset="0"/>
                <a:cs typeface="Arial" panose="020B0604020202020204" pitchFamily="34" charset="0"/>
              </a:rPr>
              <a:t>a15 + a3 + a0 + k20 + k4</a:t>
            </a:r>
          </a:p>
          <a:p>
            <a:pPr algn="ctr"/>
            <a:r>
              <a:rPr lang="en-US" dirty="0">
                <a:latin typeface="Arial" panose="020B0604020202020204" pitchFamily="34" charset="0"/>
                <a:cs typeface="Arial" panose="020B0604020202020204" pitchFamily="34" charset="0"/>
              </a:rPr>
              <a:t>a15 + a12 + a13 + a1 +a0 + k21 + k5</a:t>
            </a:r>
          </a:p>
          <a:p>
            <a:pPr algn="ctr"/>
            <a:r>
              <a:rPr lang="en-US" dirty="0">
                <a:latin typeface="Arial" panose="020B0604020202020204" pitchFamily="34" charset="0"/>
                <a:cs typeface="Arial" panose="020B0604020202020204" pitchFamily="34" charset="0"/>
              </a:rPr>
              <a:t>a13 + a2 + a1 + k22 + k6</a:t>
            </a:r>
          </a:p>
          <a:p>
            <a:pPr algn="ctr"/>
            <a:r>
              <a:rPr lang="en-US" dirty="0">
                <a:latin typeface="Arial" panose="020B0604020202020204" pitchFamily="34" charset="0"/>
                <a:cs typeface="Arial" panose="020B0604020202020204" pitchFamily="34" charset="0"/>
              </a:rPr>
              <a:t>a14 + a3 + a2 + k23 + k7</a:t>
            </a:r>
            <a:endParaRPr lang="nb-NO" dirty="0">
              <a:latin typeface="Arial" panose="020B0604020202020204" pitchFamily="34" charset="0"/>
              <a:cs typeface="Arial" panose="020B0604020202020204" pitchFamily="34" charset="0"/>
            </a:endParaRPr>
          </a:p>
          <a:p>
            <a:pPr algn="ctr"/>
            <a:r>
              <a:rPr lang="en-US" dirty="0">
                <a:latin typeface="Arial" panose="020B0604020202020204" pitchFamily="34" charset="0"/>
                <a:cs typeface="Arial" panose="020B0604020202020204" pitchFamily="34" charset="0"/>
              </a:rPr>
              <a:t>a</a:t>
            </a:r>
            <a:r>
              <a:rPr lang="nb-NO" dirty="0">
                <a:latin typeface="Arial" panose="020B0604020202020204" pitchFamily="34" charset="0"/>
                <a:cs typeface="Arial" panose="020B0604020202020204" pitchFamily="34" charset="0"/>
              </a:rPr>
              <a:t>20</a:t>
            </a:r>
          </a:p>
          <a:p>
            <a:pPr algn="ctr"/>
            <a:r>
              <a:rPr lang="en-US" dirty="0">
                <a:latin typeface="Arial" panose="020B0604020202020204" pitchFamily="34" charset="0"/>
                <a:cs typeface="Arial" panose="020B0604020202020204" pitchFamily="34" charset="0"/>
              </a:rPr>
              <a:t>a21</a:t>
            </a:r>
          </a:p>
          <a:p>
            <a:pPr algn="ctr"/>
            <a:r>
              <a:rPr lang="en-US" dirty="0">
                <a:latin typeface="Arial" panose="020B0604020202020204" pitchFamily="34" charset="0"/>
                <a:cs typeface="Arial" panose="020B0604020202020204" pitchFamily="34" charset="0"/>
              </a:rPr>
              <a:t>a22</a:t>
            </a:r>
          </a:p>
          <a:p>
            <a:pPr algn="ctr"/>
            <a:r>
              <a:rPr lang="en-US" dirty="0">
                <a:latin typeface="Arial" panose="020B0604020202020204" pitchFamily="34" charset="0"/>
                <a:cs typeface="Arial" panose="020B0604020202020204" pitchFamily="34" charset="0"/>
              </a:rPr>
              <a:t>a23</a:t>
            </a:r>
          </a:p>
        </p:txBody>
      </p:sp>
      <p:sp>
        <p:nvSpPr>
          <p:cNvPr id="8" name="Rektangel 7">
            <a:extLst>
              <a:ext uri="{FF2B5EF4-FFF2-40B4-BE49-F238E27FC236}">
                <a16:creationId xmlns:a16="http://schemas.microsoft.com/office/drawing/2014/main" id="{1D3E3E71-574A-4FA3-96CC-2767F087F38A}"/>
              </a:ext>
            </a:extLst>
          </p:cNvPr>
          <p:cNvSpPr/>
          <p:nvPr/>
        </p:nvSpPr>
        <p:spPr>
          <a:xfrm>
            <a:off x="4236519" y="2732075"/>
            <a:ext cx="559539" cy="2308324"/>
          </a:xfrm>
          <a:prstGeom prst="rect">
            <a:avLst/>
          </a:prstGeom>
        </p:spPr>
        <p:txBody>
          <a:bodyPr wrap="square">
            <a:spAutoFit/>
          </a:bodyPr>
          <a:lstStyle/>
          <a:p>
            <a:r>
              <a:rPr lang="en-US" dirty="0">
                <a:latin typeface="Arial" panose="020B0604020202020204" pitchFamily="34" charset="0"/>
                <a:cs typeface="Arial" panose="020B0604020202020204" pitchFamily="34" charset="0"/>
              </a:rPr>
              <a:t>= 0</a:t>
            </a:r>
          </a:p>
          <a:p>
            <a:r>
              <a:rPr lang="en-US" dirty="0">
                <a:latin typeface="Arial" panose="020B0604020202020204" pitchFamily="34" charset="0"/>
                <a:cs typeface="Arial" panose="020B0604020202020204" pitchFamily="34" charset="0"/>
              </a:rPr>
              <a:t>= 0</a:t>
            </a:r>
          </a:p>
          <a:p>
            <a:r>
              <a:rPr lang="en-US" dirty="0">
                <a:latin typeface="Arial" panose="020B0604020202020204" pitchFamily="34" charset="0"/>
                <a:cs typeface="Arial" panose="020B0604020202020204" pitchFamily="34" charset="0"/>
              </a:rPr>
              <a:t>= 0</a:t>
            </a:r>
          </a:p>
          <a:p>
            <a:r>
              <a:rPr lang="en-US" dirty="0">
                <a:latin typeface="Arial" panose="020B0604020202020204" pitchFamily="34" charset="0"/>
                <a:cs typeface="Arial" panose="020B0604020202020204" pitchFamily="34" charset="0"/>
              </a:rPr>
              <a:t>= 0</a:t>
            </a:r>
          </a:p>
          <a:p>
            <a:r>
              <a:rPr lang="en-US" dirty="0">
                <a:latin typeface="Arial" panose="020B0604020202020204" pitchFamily="34" charset="0"/>
                <a:cs typeface="Arial" panose="020B0604020202020204" pitchFamily="34" charset="0"/>
              </a:rPr>
              <a:t>= 0</a:t>
            </a:r>
          </a:p>
          <a:p>
            <a:r>
              <a:rPr lang="en-US" dirty="0">
                <a:latin typeface="Arial" panose="020B0604020202020204" pitchFamily="34" charset="0"/>
                <a:cs typeface="Arial" panose="020B0604020202020204" pitchFamily="34" charset="0"/>
              </a:rPr>
              <a:t>= 1</a:t>
            </a:r>
          </a:p>
          <a:p>
            <a:r>
              <a:rPr lang="en-US" dirty="0">
                <a:latin typeface="Arial" panose="020B0604020202020204" pitchFamily="34" charset="0"/>
                <a:cs typeface="Arial" panose="020B0604020202020204" pitchFamily="34" charset="0"/>
              </a:rPr>
              <a:t>= 1</a:t>
            </a:r>
          </a:p>
          <a:p>
            <a:r>
              <a:rPr lang="en-US" dirty="0">
                <a:latin typeface="Arial" panose="020B0604020202020204" pitchFamily="34" charset="0"/>
                <a:cs typeface="Arial" panose="020B0604020202020204" pitchFamily="34" charset="0"/>
              </a:rPr>
              <a:t>= 0</a:t>
            </a:r>
          </a:p>
        </p:txBody>
      </p:sp>
      <p:sp>
        <p:nvSpPr>
          <p:cNvPr id="9" name="Rektangel 8">
            <a:extLst>
              <a:ext uri="{FF2B5EF4-FFF2-40B4-BE49-F238E27FC236}">
                <a16:creationId xmlns:a16="http://schemas.microsoft.com/office/drawing/2014/main" id="{13BEDC85-DB83-4BB3-8009-1830F81DDBDE}"/>
              </a:ext>
            </a:extLst>
          </p:cNvPr>
          <p:cNvSpPr/>
          <p:nvPr/>
        </p:nvSpPr>
        <p:spPr>
          <a:xfrm>
            <a:off x="4796058" y="2732075"/>
            <a:ext cx="333057" cy="2308324"/>
          </a:xfrm>
          <a:prstGeom prst="rect">
            <a:avLst/>
          </a:prstGeom>
        </p:spPr>
        <p:txBody>
          <a:bodyPr wrap="square">
            <a:spAutoFit/>
          </a:bodyPr>
          <a:lstStyle/>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1</a:t>
            </a:r>
            <a:endParaRPr lang="nb-NO" dirty="0"/>
          </a:p>
        </p:txBody>
      </p:sp>
      <p:sp>
        <p:nvSpPr>
          <p:cNvPr id="10" name="Rektangel 9">
            <a:extLst>
              <a:ext uri="{FF2B5EF4-FFF2-40B4-BE49-F238E27FC236}">
                <a16:creationId xmlns:a16="http://schemas.microsoft.com/office/drawing/2014/main" id="{D3302588-E991-4E68-8BAC-891FF467A3D6}"/>
              </a:ext>
            </a:extLst>
          </p:cNvPr>
          <p:cNvSpPr/>
          <p:nvPr/>
        </p:nvSpPr>
        <p:spPr>
          <a:xfrm>
            <a:off x="5123060" y="2732075"/>
            <a:ext cx="333057" cy="2308324"/>
          </a:xfrm>
          <a:prstGeom prst="rect">
            <a:avLst/>
          </a:prstGeom>
        </p:spPr>
        <p:txBody>
          <a:bodyPr wrap="square">
            <a:spAutoFit/>
          </a:bodyPr>
          <a:lstStyle/>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0</a:t>
            </a:r>
            <a:endParaRPr lang="nb-NO" dirty="0"/>
          </a:p>
        </p:txBody>
      </p:sp>
      <p:sp>
        <p:nvSpPr>
          <p:cNvPr id="11" name="Rektangel 10">
            <a:extLst>
              <a:ext uri="{FF2B5EF4-FFF2-40B4-BE49-F238E27FC236}">
                <a16:creationId xmlns:a16="http://schemas.microsoft.com/office/drawing/2014/main" id="{7C36AAAD-CF6F-4741-8B34-D51FF4193BB8}"/>
              </a:ext>
            </a:extLst>
          </p:cNvPr>
          <p:cNvSpPr/>
          <p:nvPr/>
        </p:nvSpPr>
        <p:spPr>
          <a:xfrm>
            <a:off x="5417569" y="2732075"/>
            <a:ext cx="333057" cy="2308324"/>
          </a:xfrm>
          <a:prstGeom prst="rect">
            <a:avLst/>
          </a:prstGeom>
        </p:spPr>
        <p:txBody>
          <a:bodyPr wrap="square">
            <a:spAutoFit/>
          </a:bodyPr>
          <a:lstStyle/>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0</a:t>
            </a:r>
            <a:endParaRPr lang="nb-NO" dirty="0"/>
          </a:p>
        </p:txBody>
      </p:sp>
      <p:sp>
        <p:nvSpPr>
          <p:cNvPr id="12" name="Rektangel 11">
            <a:extLst>
              <a:ext uri="{FF2B5EF4-FFF2-40B4-BE49-F238E27FC236}">
                <a16:creationId xmlns:a16="http://schemas.microsoft.com/office/drawing/2014/main" id="{9BCB0E76-7D16-430E-AE85-61242C525FD1}"/>
              </a:ext>
            </a:extLst>
          </p:cNvPr>
          <p:cNvSpPr/>
          <p:nvPr/>
        </p:nvSpPr>
        <p:spPr>
          <a:xfrm>
            <a:off x="6374058" y="2732075"/>
            <a:ext cx="333057" cy="2308324"/>
          </a:xfrm>
          <a:prstGeom prst="rect">
            <a:avLst/>
          </a:prstGeom>
        </p:spPr>
        <p:txBody>
          <a:bodyPr wrap="square">
            <a:spAutoFit/>
          </a:bodyPr>
          <a:lstStyle/>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1</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0</a:t>
            </a:r>
          </a:p>
          <a:p>
            <a:r>
              <a:rPr lang="en-US" dirty="0">
                <a:latin typeface="Arial" panose="020B0604020202020204" pitchFamily="34" charset="0"/>
                <a:cs typeface="Arial" panose="020B0604020202020204" pitchFamily="34" charset="0"/>
              </a:rPr>
              <a:t>1</a:t>
            </a:r>
            <a:endParaRPr lang="nb-NO" dirty="0"/>
          </a:p>
        </p:txBody>
      </p:sp>
      <mc:AlternateContent xmlns:mc="http://schemas.openxmlformats.org/markup-compatibility/2006">
        <mc:Choice xmlns:a14="http://schemas.microsoft.com/office/drawing/2010/main" Requires="a14">
          <p:sp>
            <p:nvSpPr>
              <p:cNvPr id="13" name="TekstSylinder 12">
                <a:extLst>
                  <a:ext uri="{FF2B5EF4-FFF2-40B4-BE49-F238E27FC236}">
                    <a16:creationId xmlns:a16="http://schemas.microsoft.com/office/drawing/2014/main" id="{A21B606B-DD51-461C-92C3-9807266A0522}"/>
                  </a:ext>
                </a:extLst>
              </p:cNvPr>
              <p:cNvSpPr txBox="1"/>
              <p:nvPr/>
            </p:nvSpPr>
            <p:spPr>
              <a:xfrm>
                <a:off x="5744571" y="3609238"/>
                <a:ext cx="545007" cy="276999"/>
              </a:xfrm>
              <a:prstGeom prst="rect">
                <a:avLst/>
              </a:prstGeom>
              <a:noFill/>
            </p:spPr>
            <p:txBody>
              <a:bodyPr wrap="square" lIns="0" tIns="0" rIns="0" bIns="0" rtlCol="0">
                <a:spAutoFit/>
              </a:bodyPr>
              <a:lstStyle/>
              <a:p>
                <a14:m>
                  <m:oMathPara xmlns:m="http://schemas.openxmlformats.org/officeDocument/2006/math">
                    <m:oMathParaPr>
                      <m:jc m:val="centerGroup"/>
                    </m:oMathParaPr>
                    <m:oMath xmlns:m="http://schemas.openxmlformats.org/officeDocument/2006/math">
                      <m:r>
                        <a:rPr lang="nb-NO" i="1" smtClean="0">
                          <a:latin typeface="Cambria Math" panose="02040503050406030204" pitchFamily="18" charset="0"/>
                          <a:ea typeface="Cambria Math" panose="02040503050406030204" pitchFamily="18" charset="0"/>
                        </a:rPr>
                        <m:t>⋯</m:t>
                      </m:r>
                    </m:oMath>
                  </m:oMathPara>
                </a14:m>
                <a:endParaRPr lang="nb-NO" dirty="0"/>
              </a:p>
            </p:txBody>
          </p:sp>
        </mc:Choice>
        <mc:Fallback>
          <p:sp>
            <p:nvSpPr>
              <p:cNvPr id="13" name="TekstSylinder 12">
                <a:extLst>
                  <a:ext uri="{FF2B5EF4-FFF2-40B4-BE49-F238E27FC236}">
                    <a16:creationId xmlns:a16="http://schemas.microsoft.com/office/drawing/2014/main" id="{A21B606B-DD51-461C-92C3-9807266A0522}"/>
                  </a:ext>
                </a:extLst>
              </p:cNvPr>
              <p:cNvSpPr txBox="1">
                <a:spLocks noRot="1" noChangeAspect="1" noMove="1" noResize="1" noEditPoints="1" noAdjustHandles="1" noChangeArrowheads="1" noChangeShapeType="1" noTextEdit="1"/>
              </p:cNvSpPr>
              <p:nvPr/>
            </p:nvSpPr>
            <p:spPr>
              <a:xfrm>
                <a:off x="5744571" y="3609238"/>
                <a:ext cx="545007" cy="276999"/>
              </a:xfrm>
              <a:prstGeom prst="rect">
                <a:avLst/>
              </a:prstGeom>
              <a:blipFill>
                <a:blip r:embed="rId5"/>
                <a:stretch>
                  <a:fillRect/>
                </a:stretch>
              </a:blipFill>
            </p:spPr>
            <p:txBody>
              <a:bodyPr/>
              <a:lstStyle/>
              <a:p>
                <a:r>
                  <a:rPr lang="nb-NO">
                    <a:noFill/>
                  </a:rPr>
                  <a:t> </a:t>
                </a:r>
              </a:p>
            </p:txBody>
          </p:sp>
        </mc:Fallback>
      </mc:AlternateContent>
      <p:sp>
        <p:nvSpPr>
          <p:cNvPr id="14" name="Rektangel 13">
            <a:extLst>
              <a:ext uri="{FF2B5EF4-FFF2-40B4-BE49-F238E27FC236}">
                <a16:creationId xmlns:a16="http://schemas.microsoft.com/office/drawing/2014/main" id="{6CCFF37D-7E7B-4C73-921C-9CDC0EA07522}"/>
              </a:ext>
            </a:extLst>
          </p:cNvPr>
          <p:cNvSpPr/>
          <p:nvPr/>
        </p:nvSpPr>
        <p:spPr>
          <a:xfrm>
            <a:off x="7884429" y="2125526"/>
            <a:ext cx="236170" cy="676036"/>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5" name="Rektangel 14">
            <a:extLst>
              <a:ext uri="{FF2B5EF4-FFF2-40B4-BE49-F238E27FC236}">
                <a16:creationId xmlns:a16="http://schemas.microsoft.com/office/drawing/2014/main" id="{6E761464-F385-4ECD-9F4A-9CB49CC88D69}"/>
              </a:ext>
            </a:extLst>
          </p:cNvPr>
          <p:cNvSpPr/>
          <p:nvPr/>
        </p:nvSpPr>
        <p:spPr>
          <a:xfrm>
            <a:off x="8120599" y="2125526"/>
            <a:ext cx="236170" cy="676036"/>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6" name="Rektangel 15">
            <a:extLst>
              <a:ext uri="{FF2B5EF4-FFF2-40B4-BE49-F238E27FC236}">
                <a16:creationId xmlns:a16="http://schemas.microsoft.com/office/drawing/2014/main" id="{C56A3C4B-1751-4E53-9FBA-B672A5BCD45D}"/>
              </a:ext>
            </a:extLst>
          </p:cNvPr>
          <p:cNvSpPr/>
          <p:nvPr/>
        </p:nvSpPr>
        <p:spPr>
          <a:xfrm>
            <a:off x="8334670" y="2125526"/>
            <a:ext cx="236170" cy="676036"/>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Rektangel 16">
            <a:extLst>
              <a:ext uri="{FF2B5EF4-FFF2-40B4-BE49-F238E27FC236}">
                <a16:creationId xmlns:a16="http://schemas.microsoft.com/office/drawing/2014/main" id="{49B93EBF-0EEE-46DC-8786-A174DC3844FA}"/>
              </a:ext>
            </a:extLst>
          </p:cNvPr>
          <p:cNvSpPr/>
          <p:nvPr/>
        </p:nvSpPr>
        <p:spPr>
          <a:xfrm>
            <a:off x="8534208" y="2125526"/>
            <a:ext cx="236170" cy="676036"/>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8" name="Rektangel 17">
            <a:extLst>
              <a:ext uri="{FF2B5EF4-FFF2-40B4-BE49-F238E27FC236}">
                <a16:creationId xmlns:a16="http://schemas.microsoft.com/office/drawing/2014/main" id="{2CEB8043-CCF8-4099-A618-F4762985ABBD}"/>
              </a:ext>
            </a:extLst>
          </p:cNvPr>
          <p:cNvSpPr/>
          <p:nvPr/>
        </p:nvSpPr>
        <p:spPr>
          <a:xfrm>
            <a:off x="11117630" y="2125526"/>
            <a:ext cx="236170" cy="676036"/>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9" name="Rektangel 18">
            <a:extLst>
              <a:ext uri="{FF2B5EF4-FFF2-40B4-BE49-F238E27FC236}">
                <a16:creationId xmlns:a16="http://schemas.microsoft.com/office/drawing/2014/main" id="{F5EFE21F-F71A-4EC8-9822-4BFA3B5B31E3}"/>
              </a:ext>
            </a:extLst>
          </p:cNvPr>
          <p:cNvSpPr/>
          <p:nvPr/>
        </p:nvSpPr>
        <p:spPr>
          <a:xfrm>
            <a:off x="7884429" y="2125526"/>
            <a:ext cx="3469371" cy="676036"/>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0" name="Plassholder for lysbildenummer 19">
            <a:extLst>
              <a:ext uri="{FF2B5EF4-FFF2-40B4-BE49-F238E27FC236}">
                <a16:creationId xmlns:a16="http://schemas.microsoft.com/office/drawing/2014/main" id="{EEC10F6D-CCF9-44CA-8333-AE403502E719}"/>
              </a:ext>
            </a:extLst>
          </p:cNvPr>
          <p:cNvSpPr>
            <a:spLocks noGrp="1"/>
          </p:cNvSpPr>
          <p:nvPr>
            <p:ph type="sldNum" sz="quarter" idx="12"/>
          </p:nvPr>
        </p:nvSpPr>
        <p:spPr/>
        <p:txBody>
          <a:bodyPr/>
          <a:lstStyle/>
          <a:p>
            <a:fld id="{59B60D5B-D119-4F98-A338-F0542F476413}" type="slidenum">
              <a:rPr lang="nb-NO" smtClean="0"/>
              <a:t>9</a:t>
            </a:fld>
            <a:endParaRPr lang="nb-NO"/>
          </a:p>
        </p:txBody>
      </p:sp>
    </p:spTree>
    <p:extLst>
      <p:ext uri="{BB962C8B-B14F-4D97-AF65-F5344CB8AC3E}">
        <p14:creationId xmlns:p14="http://schemas.microsoft.com/office/powerpoint/2010/main" val="35630928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8"/>
                                        </p:tgtEl>
                                      </p:cBhvr>
                                    </p:animEffect>
                                    <p:set>
                                      <p:cBhvr>
                                        <p:cTn id="12" dur="1" fill="hold">
                                          <p:stCondLst>
                                            <p:cond delay="499"/>
                                          </p:stCondLst>
                                        </p:cTn>
                                        <p:tgtEl>
                                          <p:spTgt spid="8"/>
                                        </p:tgtEl>
                                        <p:attrNameLst>
                                          <p:attrName>style.visibility</p:attrName>
                                        </p:attrNameLst>
                                      </p:cBhvr>
                                      <p:to>
                                        <p:strVal val="hidden"/>
                                      </p:to>
                                    </p:set>
                                  </p:childTnLst>
                                </p:cTn>
                              </p:par>
                              <p:par>
                                <p:cTn id="13" presetID="10" presetClass="exit" presetSubtype="0" fill="hold" grpId="1" nodeType="withEffect">
                                  <p:stCondLst>
                                    <p:cond delay="0"/>
                                  </p:stCondLst>
                                  <p:childTnLst>
                                    <p:animEffect transition="out" filter="fade">
                                      <p:cBhvr>
                                        <p:cTn id="14" dur="500"/>
                                        <p:tgtEl>
                                          <p:spTgt spid="14"/>
                                        </p:tgtEl>
                                      </p:cBhvr>
                                    </p:animEffect>
                                    <p:set>
                                      <p:cBhvr>
                                        <p:cTn id="15" dur="1" fill="hold">
                                          <p:stCondLst>
                                            <p:cond delay="499"/>
                                          </p:stCondLst>
                                        </p:cTn>
                                        <p:tgtEl>
                                          <p:spTgt spid="14"/>
                                        </p:tgtEl>
                                        <p:attrNameLst>
                                          <p:attrName>style.visibility</p:attrName>
                                        </p:attrNameLst>
                                      </p:cBhvr>
                                      <p:to>
                                        <p:strVal val="hidden"/>
                                      </p:to>
                                    </p:set>
                                  </p:childTnLst>
                                </p:cTn>
                              </p:par>
                              <p:par>
                                <p:cTn id="16" presetID="10" presetClass="entr" presetSubtype="0"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500"/>
                                        <p:tgtEl>
                                          <p:spTgt spid="15"/>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grpId="1" nodeType="clickEffect">
                                  <p:stCondLst>
                                    <p:cond delay="0"/>
                                  </p:stCondLst>
                                  <p:childTnLst>
                                    <p:animEffect transition="out" filter="fade">
                                      <p:cBhvr>
                                        <p:cTn id="25" dur="500"/>
                                        <p:tgtEl>
                                          <p:spTgt spid="9"/>
                                        </p:tgtEl>
                                      </p:cBhvr>
                                    </p:animEffect>
                                    <p:set>
                                      <p:cBhvr>
                                        <p:cTn id="26" dur="1" fill="hold">
                                          <p:stCondLst>
                                            <p:cond delay="499"/>
                                          </p:stCondLst>
                                        </p:cTn>
                                        <p:tgtEl>
                                          <p:spTgt spid="9"/>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15"/>
                                        </p:tgtEl>
                                      </p:cBhvr>
                                    </p:animEffect>
                                    <p:set>
                                      <p:cBhvr>
                                        <p:cTn id="29" dur="1" fill="hold">
                                          <p:stCondLst>
                                            <p:cond delay="499"/>
                                          </p:stCondLst>
                                        </p:cTn>
                                        <p:tgtEl>
                                          <p:spTgt spid="15"/>
                                        </p:tgtEl>
                                        <p:attrNameLst>
                                          <p:attrName>style.visibility</p:attrName>
                                        </p:attrNameLst>
                                      </p:cBhvr>
                                      <p:to>
                                        <p:strVal val="hidden"/>
                                      </p:to>
                                    </p:set>
                                  </p:childTnLst>
                                </p:cTn>
                              </p:par>
                              <p:par>
                                <p:cTn id="30" presetID="10" presetClass="entr" presetSubtype="0" fill="hold" grpId="0" nodeType="with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500"/>
                                        <p:tgtEl>
                                          <p:spTgt spid="16"/>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xit" presetSubtype="0" fill="hold" grpId="1" nodeType="clickEffect">
                                  <p:stCondLst>
                                    <p:cond delay="0"/>
                                  </p:stCondLst>
                                  <p:childTnLst>
                                    <p:animEffect transition="out" filter="fade">
                                      <p:cBhvr>
                                        <p:cTn id="39" dur="500"/>
                                        <p:tgtEl>
                                          <p:spTgt spid="10"/>
                                        </p:tgtEl>
                                      </p:cBhvr>
                                    </p:animEffect>
                                    <p:set>
                                      <p:cBhvr>
                                        <p:cTn id="40" dur="1" fill="hold">
                                          <p:stCondLst>
                                            <p:cond delay="499"/>
                                          </p:stCondLst>
                                        </p:cTn>
                                        <p:tgtEl>
                                          <p:spTgt spid="10"/>
                                        </p:tgtEl>
                                        <p:attrNameLst>
                                          <p:attrName>style.visibility</p:attrName>
                                        </p:attrNameLst>
                                      </p:cBhvr>
                                      <p:to>
                                        <p:strVal val="hidden"/>
                                      </p:to>
                                    </p:set>
                                  </p:childTnLst>
                                </p:cTn>
                              </p:par>
                              <p:par>
                                <p:cTn id="41" presetID="10" presetClass="exit" presetSubtype="0" fill="hold" grpId="1" nodeType="withEffect">
                                  <p:stCondLst>
                                    <p:cond delay="0"/>
                                  </p:stCondLst>
                                  <p:childTnLst>
                                    <p:animEffect transition="out" filter="fade">
                                      <p:cBhvr>
                                        <p:cTn id="42" dur="500"/>
                                        <p:tgtEl>
                                          <p:spTgt spid="16"/>
                                        </p:tgtEl>
                                      </p:cBhvr>
                                    </p:animEffect>
                                    <p:set>
                                      <p:cBhvr>
                                        <p:cTn id="43" dur="1" fill="hold">
                                          <p:stCondLst>
                                            <p:cond delay="499"/>
                                          </p:stCondLst>
                                        </p:cTn>
                                        <p:tgtEl>
                                          <p:spTgt spid="16"/>
                                        </p:tgtEl>
                                        <p:attrNameLst>
                                          <p:attrName>style.visibility</p:attrName>
                                        </p:attrNameLst>
                                      </p:cBhvr>
                                      <p:to>
                                        <p:strVal val="hidden"/>
                                      </p:to>
                                    </p:set>
                                  </p:childTnLst>
                                </p:cTn>
                              </p:par>
                              <p:par>
                                <p:cTn id="44" presetID="10" presetClass="entr" presetSubtype="0" fill="hold" grpId="0" nodeType="with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fade">
                                      <p:cBhvr>
                                        <p:cTn id="46" dur="500"/>
                                        <p:tgtEl>
                                          <p:spTgt spid="11"/>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fade">
                                      <p:cBhvr>
                                        <p:cTn id="49" dur="500"/>
                                        <p:tgtEl>
                                          <p:spTgt spid="17"/>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xit" presetSubtype="0" fill="hold" grpId="1" nodeType="clickEffect">
                                  <p:stCondLst>
                                    <p:cond delay="0"/>
                                  </p:stCondLst>
                                  <p:childTnLst>
                                    <p:animEffect transition="out" filter="fade">
                                      <p:cBhvr>
                                        <p:cTn id="53" dur="500"/>
                                        <p:tgtEl>
                                          <p:spTgt spid="11"/>
                                        </p:tgtEl>
                                      </p:cBhvr>
                                    </p:animEffect>
                                    <p:set>
                                      <p:cBhvr>
                                        <p:cTn id="54" dur="1" fill="hold">
                                          <p:stCondLst>
                                            <p:cond delay="499"/>
                                          </p:stCondLst>
                                        </p:cTn>
                                        <p:tgtEl>
                                          <p:spTgt spid="11"/>
                                        </p:tgtEl>
                                        <p:attrNameLst>
                                          <p:attrName>style.visibility</p:attrName>
                                        </p:attrNameLst>
                                      </p:cBhvr>
                                      <p:to>
                                        <p:strVal val="hidden"/>
                                      </p:to>
                                    </p:set>
                                  </p:childTnLst>
                                </p:cTn>
                              </p:par>
                              <p:par>
                                <p:cTn id="55" presetID="10" presetClass="exit" presetSubtype="0" fill="hold" grpId="1" nodeType="withEffect">
                                  <p:stCondLst>
                                    <p:cond delay="0"/>
                                  </p:stCondLst>
                                  <p:childTnLst>
                                    <p:animEffect transition="out" filter="fade">
                                      <p:cBhvr>
                                        <p:cTn id="56" dur="500"/>
                                        <p:tgtEl>
                                          <p:spTgt spid="17"/>
                                        </p:tgtEl>
                                      </p:cBhvr>
                                    </p:animEffect>
                                    <p:set>
                                      <p:cBhvr>
                                        <p:cTn id="57" dur="1" fill="hold">
                                          <p:stCondLst>
                                            <p:cond delay="499"/>
                                          </p:stCondLst>
                                        </p:cTn>
                                        <p:tgtEl>
                                          <p:spTgt spid="17"/>
                                        </p:tgtEl>
                                        <p:attrNameLst>
                                          <p:attrName>style.visibility</p:attrName>
                                        </p:attrNameLst>
                                      </p:cBhvr>
                                      <p:to>
                                        <p:strVal val="hidden"/>
                                      </p:to>
                                    </p:set>
                                  </p:childTnLst>
                                </p:cTn>
                              </p:par>
                              <p:par>
                                <p:cTn id="58" presetID="1" presetClass="entr" presetSubtype="0" fill="hold" grpId="0" nodeType="withEffect">
                                  <p:stCondLst>
                                    <p:cond delay="0"/>
                                  </p:stCondLst>
                                  <p:childTnLst>
                                    <p:set>
                                      <p:cBhvr>
                                        <p:cTn id="59" dur="1" fill="hold">
                                          <p:stCondLst>
                                            <p:cond delay="0"/>
                                          </p:stCondLst>
                                        </p:cTn>
                                        <p:tgtEl>
                                          <p:spTgt spid="13"/>
                                        </p:tgtEl>
                                        <p:attrNameLst>
                                          <p:attrName>style.visibility</p:attrName>
                                        </p:attrNameLst>
                                      </p:cBhvr>
                                      <p:to>
                                        <p:strVal val="visible"/>
                                      </p:to>
                                    </p:set>
                                  </p:childTnLst>
                                </p:cTn>
                              </p:par>
                              <p:par>
                                <p:cTn id="60" presetID="10" presetClass="entr" presetSubtype="0" fill="hold" grpId="0" nodeType="with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fade">
                                      <p:cBhvr>
                                        <p:cTn id="62" dur="500"/>
                                        <p:tgtEl>
                                          <p:spTgt spid="18"/>
                                        </p:tgtEl>
                                      </p:cBhvr>
                                    </p:animEffect>
                                  </p:childTnLst>
                                </p:cTn>
                              </p:par>
                              <p:par>
                                <p:cTn id="63" presetID="1" presetClass="entr" presetSubtype="0" fill="hold" grpId="0" nodeType="withEffect">
                                  <p:stCondLst>
                                    <p:cond delay="0"/>
                                  </p:stCondLst>
                                  <p:childTnLst>
                                    <p:set>
                                      <p:cBhvr>
                                        <p:cTn id="64" dur="1" fill="hold">
                                          <p:stCondLst>
                                            <p:cond delay="0"/>
                                          </p:stCondLst>
                                        </p:cTn>
                                        <p:tgtEl>
                                          <p:spTgt spid="12"/>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1" nodeType="clickEffect">
                                  <p:stCondLst>
                                    <p:cond delay="0"/>
                                  </p:stCondLst>
                                  <p:childTnLst>
                                    <p:set>
                                      <p:cBhvr>
                                        <p:cTn id="68" dur="1" fill="hold">
                                          <p:stCondLst>
                                            <p:cond delay="0"/>
                                          </p:stCondLst>
                                        </p:cTn>
                                        <p:tgtEl>
                                          <p:spTgt spid="8"/>
                                        </p:tgtEl>
                                        <p:attrNameLst>
                                          <p:attrName>style.visibility</p:attrName>
                                        </p:attrNameLst>
                                      </p:cBhvr>
                                      <p:to>
                                        <p:strVal val="visible"/>
                                      </p:to>
                                    </p:set>
                                    <p:animEffect transition="in" filter="fade">
                                      <p:cBhvr>
                                        <p:cTn id="69" dur="500"/>
                                        <p:tgtEl>
                                          <p:spTgt spid="8"/>
                                        </p:tgtEl>
                                      </p:cBhvr>
                                    </p:animEffect>
                                  </p:childTnLst>
                                </p:cTn>
                              </p:par>
                              <p:par>
                                <p:cTn id="70" presetID="10" presetClass="exit" presetSubtype="0" fill="hold" grpId="1" nodeType="withEffect">
                                  <p:stCondLst>
                                    <p:cond delay="0"/>
                                  </p:stCondLst>
                                  <p:childTnLst>
                                    <p:animEffect transition="out" filter="fade">
                                      <p:cBhvr>
                                        <p:cTn id="71" dur="500"/>
                                        <p:tgtEl>
                                          <p:spTgt spid="18"/>
                                        </p:tgtEl>
                                      </p:cBhvr>
                                    </p:animEffect>
                                    <p:set>
                                      <p:cBhvr>
                                        <p:cTn id="72" dur="1" fill="hold">
                                          <p:stCondLst>
                                            <p:cond delay="499"/>
                                          </p:stCondLst>
                                        </p:cTn>
                                        <p:tgtEl>
                                          <p:spTgt spid="18"/>
                                        </p:tgtEl>
                                        <p:attrNameLst>
                                          <p:attrName>style.visibility</p:attrName>
                                        </p:attrNameLst>
                                      </p:cBhvr>
                                      <p:to>
                                        <p:strVal val="hidden"/>
                                      </p:to>
                                    </p:set>
                                  </p:childTnLst>
                                </p:cTn>
                              </p:par>
                              <p:par>
                                <p:cTn id="73" presetID="10" presetClass="entr" presetSubtype="0" fill="hold" grpId="2" nodeType="withEffect">
                                  <p:stCondLst>
                                    <p:cond delay="0"/>
                                  </p:stCondLst>
                                  <p:childTnLst>
                                    <p:set>
                                      <p:cBhvr>
                                        <p:cTn id="74" dur="1" fill="hold">
                                          <p:stCondLst>
                                            <p:cond delay="0"/>
                                          </p:stCondLst>
                                        </p:cTn>
                                        <p:tgtEl>
                                          <p:spTgt spid="9"/>
                                        </p:tgtEl>
                                        <p:attrNameLst>
                                          <p:attrName>style.visibility</p:attrName>
                                        </p:attrNameLst>
                                      </p:cBhvr>
                                      <p:to>
                                        <p:strVal val="visible"/>
                                      </p:to>
                                    </p:set>
                                    <p:animEffect transition="in" filter="fade">
                                      <p:cBhvr>
                                        <p:cTn id="75" dur="500"/>
                                        <p:tgtEl>
                                          <p:spTgt spid="9"/>
                                        </p:tgtEl>
                                      </p:cBhvr>
                                    </p:animEffect>
                                  </p:childTnLst>
                                </p:cTn>
                              </p:par>
                              <p:par>
                                <p:cTn id="76" presetID="10" presetClass="entr" presetSubtype="0" fill="hold" grpId="2" nodeType="withEffect">
                                  <p:stCondLst>
                                    <p:cond delay="0"/>
                                  </p:stCondLst>
                                  <p:childTnLst>
                                    <p:set>
                                      <p:cBhvr>
                                        <p:cTn id="77" dur="1" fill="hold">
                                          <p:stCondLst>
                                            <p:cond delay="0"/>
                                          </p:stCondLst>
                                        </p:cTn>
                                        <p:tgtEl>
                                          <p:spTgt spid="10"/>
                                        </p:tgtEl>
                                        <p:attrNameLst>
                                          <p:attrName>style.visibility</p:attrName>
                                        </p:attrNameLst>
                                      </p:cBhvr>
                                      <p:to>
                                        <p:strVal val="visible"/>
                                      </p:to>
                                    </p:set>
                                    <p:animEffect transition="in" filter="fade">
                                      <p:cBhvr>
                                        <p:cTn id="78" dur="500"/>
                                        <p:tgtEl>
                                          <p:spTgt spid="10"/>
                                        </p:tgtEl>
                                      </p:cBhvr>
                                    </p:animEffect>
                                  </p:childTnLst>
                                </p:cTn>
                              </p:par>
                              <p:par>
                                <p:cTn id="79" presetID="10" presetClass="entr" presetSubtype="0" fill="hold" grpId="2" nodeType="withEffect">
                                  <p:stCondLst>
                                    <p:cond delay="0"/>
                                  </p:stCondLst>
                                  <p:childTnLst>
                                    <p:set>
                                      <p:cBhvr>
                                        <p:cTn id="80" dur="1" fill="hold">
                                          <p:stCondLst>
                                            <p:cond delay="0"/>
                                          </p:stCondLst>
                                        </p:cTn>
                                        <p:tgtEl>
                                          <p:spTgt spid="11"/>
                                        </p:tgtEl>
                                        <p:attrNameLst>
                                          <p:attrName>style.visibility</p:attrName>
                                        </p:attrNameLst>
                                      </p:cBhvr>
                                      <p:to>
                                        <p:strVal val="visible"/>
                                      </p:to>
                                    </p:set>
                                    <p:animEffect transition="in" filter="fade">
                                      <p:cBhvr>
                                        <p:cTn id="81" dur="500"/>
                                        <p:tgtEl>
                                          <p:spTgt spid="11"/>
                                        </p:tgtEl>
                                      </p:cBhvr>
                                    </p:animEffect>
                                  </p:childTnLst>
                                </p:cTn>
                              </p:par>
                              <p:par>
                                <p:cTn id="82" presetID="1" presetClass="entr" presetSubtype="0" fill="hold" grpId="0" nodeType="withEffect">
                                  <p:stCondLst>
                                    <p:cond delay="0"/>
                                  </p:stCondLst>
                                  <p:childTnLst>
                                    <p:set>
                                      <p:cBhvr>
                                        <p:cTn id="83"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9" grpId="0"/>
      <p:bldP spid="9" grpId="1"/>
      <p:bldP spid="9" grpId="2"/>
      <p:bldP spid="10" grpId="0"/>
      <p:bldP spid="10" grpId="1"/>
      <p:bldP spid="10" grpId="2"/>
      <p:bldP spid="11" grpId="0"/>
      <p:bldP spid="11" grpId="1"/>
      <p:bldP spid="11" grpId="2"/>
      <p:bldP spid="12" grpId="0"/>
      <p:bldP spid="13" grpId="0"/>
      <p:bldP spid="14" grpId="0" animBg="1"/>
      <p:bldP spid="14" grpId="1" animBg="1"/>
      <p:bldP spid="15" grpId="0" animBg="1"/>
      <p:bldP spid="15" grpId="1" animBg="1"/>
      <p:bldP spid="16" grpId="0" animBg="1"/>
      <p:bldP spid="16" grpId="1" animBg="1"/>
      <p:bldP spid="17" grpId="0" animBg="1"/>
      <p:bldP spid="17" grpId="1" animBg="1"/>
      <p:bldP spid="18" grpId="0" animBg="1"/>
      <p:bldP spid="18" grpId="1" animBg="1"/>
      <p:bldP spid="19" grpId="0" animBg="1"/>
    </p:bld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2313</Words>
  <Application>Microsoft Office PowerPoint</Application>
  <PresentationFormat>Widescreen</PresentationFormat>
  <Paragraphs>459</Paragraphs>
  <Slides>18</Slides>
  <Notes>17</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18</vt:i4>
      </vt:variant>
    </vt:vector>
  </HeadingPairs>
  <TitlesOfParts>
    <vt:vector size="24" baseType="lpstr">
      <vt:lpstr>Arial</vt:lpstr>
      <vt:lpstr>Calibri</vt:lpstr>
      <vt:lpstr>Calibri bold</vt:lpstr>
      <vt:lpstr>Calibri Light</vt:lpstr>
      <vt:lpstr>Cambria Math</vt:lpstr>
      <vt:lpstr>Office-tema</vt:lpstr>
      <vt:lpstr>Abusing Linear Algebra with Multiple Right-Hand Sides</vt:lpstr>
      <vt:lpstr>Multiple Right-Hand Sides (MRHS) uses normal linear operations</vt:lpstr>
      <vt:lpstr>As we have 52 variables in 96 rows, we will use Algebraic Normal Form (ANF) instead of “Matrix Form”</vt:lpstr>
      <vt:lpstr>MRHS is a known plaintext-ciphertext pair attack, meaning we know the plaintext that created the ciphertext</vt:lpstr>
      <vt:lpstr>The first step of an algebraic attack is to convert the cipher into a system of polynomial equations</vt:lpstr>
      <vt:lpstr>The first step of an algebraic attack is to convert the cipher into a system of polynomial equations</vt:lpstr>
      <vt:lpstr>The first step of an algebraic attack is to convert the cipher into a system of polynomial equations</vt:lpstr>
      <vt:lpstr>The first step of an algebraic attack is to convert the cipher into a system of polynomial equations</vt:lpstr>
      <vt:lpstr>By combining the input and output to an Sbox into a matrix, we can use the definition of the Sbox to find the b ⃗ vector(s) (the RHS)</vt:lpstr>
      <vt:lpstr>By combining the input and output to an Sbox into a matrix, we can use the definition of the Sbox to find the b ⃗ vector(s)</vt:lpstr>
      <vt:lpstr>The Shard is the basic building block of MRHS</vt:lpstr>
      <vt:lpstr>The second stage is of algebraic cryptanalysis to solve this system of equations</vt:lpstr>
      <vt:lpstr>The second stage is of algebraic cryptanalysis to solve this system of equations</vt:lpstr>
      <vt:lpstr>In order to preserve the solution space, each vector in the first shard’s RHS must be combined with each vector in the second’s RHS</vt:lpstr>
      <vt:lpstr>Finding the solution to the system as a whole then becomes an iterative process of gluing and resolving linear dependencies</vt:lpstr>
      <vt:lpstr>Finding the variables values is then equal to a lookup in the system of linear equations: A x ⃗ = b ⃗</vt:lpstr>
      <vt:lpstr>Today, we no longer actively use MRHS. Instead we use Compressed Right-Hand Sides (CRHS)</vt:lpstr>
      <vt:lpstr>Some results, 16 bit systems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Abusing Linear Algebra with Multiple Right-Hand Sides</dc:title>
  <dc:creator>John Petter Indroy</dc:creator>
  <cp:lastModifiedBy>John Petter Indroy</cp:lastModifiedBy>
  <cp:revision>20</cp:revision>
  <dcterms:created xsi:type="dcterms:W3CDTF">2019-10-30T18:59:27Z</dcterms:created>
  <dcterms:modified xsi:type="dcterms:W3CDTF">2019-10-30T20:13:47Z</dcterms:modified>
</cp:coreProperties>
</file>