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80" r:id="rId2"/>
    <p:sldId id="298" r:id="rId3"/>
    <p:sldId id="281" r:id="rId4"/>
    <p:sldId id="282" r:id="rId5"/>
    <p:sldId id="299" r:id="rId6"/>
    <p:sldId id="316" r:id="rId7"/>
    <p:sldId id="293" r:id="rId8"/>
    <p:sldId id="311" r:id="rId9"/>
    <p:sldId id="289" r:id="rId10"/>
    <p:sldId id="290" r:id="rId11"/>
    <p:sldId id="306" r:id="rId12"/>
    <p:sldId id="291" r:id="rId13"/>
    <p:sldId id="307" r:id="rId14"/>
    <p:sldId id="308" r:id="rId15"/>
    <p:sldId id="300" r:id="rId16"/>
    <p:sldId id="310" r:id="rId17"/>
    <p:sldId id="292" r:id="rId18"/>
    <p:sldId id="317" r:id="rId19"/>
    <p:sldId id="318" r:id="rId20"/>
    <p:sldId id="319" r:id="rId21"/>
    <p:sldId id="294" r:id="rId22"/>
    <p:sldId id="314" r:id="rId23"/>
    <p:sldId id="315" r:id="rId24"/>
    <p:sldId id="296" r:id="rId25"/>
    <p:sldId id="297" r:id="rId26"/>
  </p:sldIdLst>
  <p:sldSz cx="9144000" cy="6858000" type="screen4x3"/>
  <p:notesSz cx="6669088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derick Bloem" initials="RB" lastIdx="1" clrIdx="0">
    <p:extLst>
      <p:ext uri="{19B8F6BF-5375-455C-9EA6-DF929625EA0E}">
        <p15:presenceInfo xmlns:p15="http://schemas.microsoft.com/office/powerpoint/2012/main" userId="S-1-5-21-716018343-355511009-3595077529-14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8787"/>
    <a:srgbClr val="F70146"/>
    <a:srgbClr val="DDDDDD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4" autoAdjust="0"/>
    <p:restoredTop sz="94649" autoAdjust="0"/>
  </p:normalViewPr>
  <p:slideViewPr>
    <p:cSldViewPr snapToGrid="0" snapToObjects="1" showGuides="1">
      <p:cViewPr varScale="1">
        <p:scale>
          <a:sx n="64" d="100"/>
          <a:sy n="64" d="100"/>
        </p:scale>
        <p:origin x="62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4547E768-9775-42E7-9ACE-E2658F43B33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228" cy="49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8" rIns="91714" bIns="45858" numCol="1" anchor="t" anchorCtr="0" compatLnSpc="1">
            <a:prstTxWarp prst="textNoShape">
              <a:avLst/>
            </a:prstTxWarp>
          </a:bodyPr>
          <a:lstStyle>
            <a:lvl1pPr defTabSz="917575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A83D2689-0590-4F59-BFB5-319484E06A6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967" y="0"/>
            <a:ext cx="2891675" cy="49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8" rIns="91714" bIns="45858" numCol="1" anchor="t" anchorCtr="0" compatLnSpc="1">
            <a:prstTxWarp prst="textNoShape">
              <a:avLst/>
            </a:prstTxWarp>
          </a:bodyPr>
          <a:lstStyle>
            <a:lvl1pPr algn="r" defTabSz="917575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3EDB7FAE-C553-4952-BF11-FE21698ADB0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039"/>
            <a:ext cx="2890228" cy="49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8" rIns="91714" bIns="45858" numCol="1" anchor="b" anchorCtr="0" compatLnSpc="1">
            <a:prstTxWarp prst="textNoShape">
              <a:avLst/>
            </a:prstTxWarp>
          </a:bodyPr>
          <a:lstStyle>
            <a:lvl1pPr defTabSz="917575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024DD795-024E-4370-86A0-9D2ED3031ED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967" y="9426039"/>
            <a:ext cx="2891675" cy="49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8" rIns="91714" bIns="45858" numCol="1" anchor="b" anchorCtr="0" compatLnSpc="1">
            <a:prstTxWarp prst="textNoShape">
              <a:avLst/>
            </a:prstTxWarp>
          </a:bodyPr>
          <a:lstStyle>
            <a:lvl1pPr algn="r" defTabSz="917575" eaLnBrk="1" hangingPunct="1">
              <a:defRPr/>
            </a:lvl1pPr>
          </a:lstStyle>
          <a:p>
            <a:pPr>
              <a:defRPr/>
            </a:pPr>
            <a:fld id="{81C099BA-99CA-4561-AB78-CEE23735E1F6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6C23676-F314-49EF-8FB4-B39A475864C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228" cy="49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8" rIns="91714" bIns="45858" numCol="1" anchor="t" anchorCtr="0" compatLnSpc="1">
            <a:prstTxWarp prst="textNoShape">
              <a:avLst/>
            </a:prstTxWarp>
          </a:bodyPr>
          <a:lstStyle>
            <a:lvl1pPr defTabSz="917575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FBB7CEC-512A-4944-BDD9-0D7AB4BD52D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5967" y="0"/>
            <a:ext cx="2891675" cy="49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8" rIns="91714" bIns="45858" numCol="1" anchor="t" anchorCtr="0" compatLnSpc="1">
            <a:prstTxWarp prst="textNoShape">
              <a:avLst/>
            </a:prstTxWarp>
          </a:bodyPr>
          <a:lstStyle>
            <a:lvl1pPr algn="r" defTabSz="917575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6A8462D-B2BA-426B-BC9B-3E995917A77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4538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1AA5056C-4471-4C93-9576-315E2FD352D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7199" y="4717123"/>
            <a:ext cx="5334691" cy="446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8" rIns="91714" bIns="458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5347A660-19E2-47F6-BB3A-F08252FF4C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6039"/>
            <a:ext cx="2890228" cy="49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8" rIns="91714" bIns="45858" numCol="1" anchor="b" anchorCtr="0" compatLnSpc="1">
            <a:prstTxWarp prst="textNoShape">
              <a:avLst/>
            </a:prstTxWarp>
          </a:bodyPr>
          <a:lstStyle>
            <a:lvl1pPr defTabSz="917575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98D13FA9-3CAF-4B00-92F2-CE8EE2B56D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967" y="9426039"/>
            <a:ext cx="2891675" cy="49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8" rIns="91714" bIns="45858" numCol="1" anchor="b" anchorCtr="0" compatLnSpc="1">
            <a:prstTxWarp prst="textNoShape">
              <a:avLst/>
            </a:prstTxWarp>
          </a:bodyPr>
          <a:lstStyle>
            <a:lvl1pPr algn="r" defTabSz="917575" eaLnBrk="1" hangingPunct="1">
              <a:defRPr/>
            </a:lvl1pPr>
          </a:lstStyle>
          <a:p>
            <a:pPr>
              <a:defRPr/>
            </a:pPr>
            <a:fld id="{959702D6-F0AB-4A96-AA46-41F6EE352608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720148B-3AC2-48C5-B2E8-1A5EBAB3EC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673D70B-CD45-4D63-9395-1E65C8DD156A}" type="slidenum">
              <a:rPr lang="de-DE" altLang="en-US" smtClean="0"/>
              <a:pPr/>
              <a:t>2</a:t>
            </a:fld>
            <a:endParaRPr lang="de-DE" altLang="en-US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92DBB509-E058-4AD0-8883-E8A8A658A1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E9D33CD7-DB6C-427B-A1B6-C7720FEEA9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186" y="4717123"/>
            <a:ext cx="4894717" cy="446272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BE546C56-3464-4522-B805-BCD8CFDF8C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1ED3CF-BE87-407D-9614-BE63FC90777B}" type="slidenum">
              <a:rPr lang="de-DE" altLang="en-US" smtClean="0"/>
              <a:pPr>
                <a:spcBef>
                  <a:spcPct val="0"/>
                </a:spcBef>
              </a:pPr>
              <a:t>13</a:t>
            </a:fld>
            <a:endParaRPr lang="de-DE" altLang="en-US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F124626F-1FF4-4CF3-A151-6DA9CF0FBB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8CA2CEF8-E98B-49B1-BB94-807EEF9855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186" y="4717123"/>
            <a:ext cx="4894717" cy="446436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381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4A4A2474-8C11-4F2B-99FB-001BF5760F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3F9E91-6499-4B95-8F74-C82967171ABA}" type="slidenum">
              <a:rPr lang="de-DE" altLang="en-US" smtClean="0"/>
              <a:pPr>
                <a:spcBef>
                  <a:spcPct val="0"/>
                </a:spcBef>
              </a:pPr>
              <a:t>14</a:t>
            </a:fld>
            <a:endParaRPr lang="de-DE" altLang="en-US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280273B-BCAA-4240-A24F-2C48F6D475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4960937" cy="3722687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29EF3CF-A526-4517-AA50-EEDA7BA822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186" y="4717123"/>
            <a:ext cx="4894717" cy="446436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0970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4A4A2474-8C11-4F2B-99FB-001BF5760F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3F9E91-6499-4B95-8F74-C82967171ABA}" type="slidenum">
              <a:rPr lang="de-DE" altLang="en-US" smtClean="0"/>
              <a:pPr>
                <a:spcBef>
                  <a:spcPct val="0"/>
                </a:spcBef>
              </a:pPr>
              <a:t>15</a:t>
            </a:fld>
            <a:endParaRPr lang="de-DE" altLang="en-US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280273B-BCAA-4240-A24F-2C48F6D475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4960937" cy="3722687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29EF3CF-A526-4517-AA50-EEDA7BA822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186" y="4717123"/>
            <a:ext cx="4894717" cy="446436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DABF5403-80AA-48BA-82AD-8777B8B33A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539D36-1DEF-4382-9F5C-B55EBF5B46A8}" type="slidenum">
              <a:rPr lang="de-DE" altLang="en-US" smtClean="0"/>
              <a:pPr>
                <a:spcBef>
                  <a:spcPct val="0"/>
                </a:spcBef>
              </a:pPr>
              <a:t>16</a:t>
            </a:fld>
            <a:endParaRPr lang="de-DE" altLang="en-US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7643CD42-7A51-426D-8AE3-3E06398832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25DA2052-B143-4CCE-9FE2-500D78ED87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186" y="4717123"/>
            <a:ext cx="4894717" cy="446436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5100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DABF5403-80AA-48BA-82AD-8777B8B33A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539D36-1DEF-4382-9F5C-B55EBF5B46A8}" type="slidenum">
              <a:rPr lang="de-DE" altLang="en-US" smtClean="0"/>
              <a:pPr>
                <a:spcBef>
                  <a:spcPct val="0"/>
                </a:spcBef>
              </a:pPr>
              <a:t>17</a:t>
            </a:fld>
            <a:endParaRPr lang="de-DE" altLang="en-US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7643CD42-7A51-426D-8AE3-3E06398832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25DA2052-B143-4CCE-9FE2-500D78ED87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186" y="4717123"/>
            <a:ext cx="4894717" cy="446436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A0739B13-C520-427D-8490-B79F1B4340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99C60C5-6E5E-46C6-BC2C-9E20F4CF4093}" type="slidenum">
              <a:rPr lang="de-DE" altLang="en-US" smtClean="0"/>
              <a:pPr>
                <a:spcBef>
                  <a:spcPct val="0"/>
                </a:spcBef>
              </a:pPr>
              <a:t>21</a:t>
            </a:fld>
            <a:endParaRPr lang="de-DE" altLang="en-US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7623B5FE-A6A5-453C-AB51-018CB375DA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C832BE9F-5580-4C43-B676-FAF145829E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You can do it with b:</a:t>
            </a:r>
            <a:r>
              <a:rPr lang="en-US" altLang="en-US">
                <a:latin typeface="Arial" panose="020B0604020202020204" pitchFamily="34" charset="0"/>
                <a:sym typeface="Wingdings" panose="05000000000000000000" pitchFamily="2" charset="2"/>
              </a:rPr>
              <a:t>(done==0) and c: (x==0).  Draw a graph of the state space.</a:t>
            </a:r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4C06CAA9-49FB-49E1-9C78-0548811201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BAA17D-82A8-4FAB-B52C-F8C035A667C5}" type="slidenum">
              <a:rPr lang="de-DE" altLang="en-US" smtClean="0"/>
              <a:pPr>
                <a:spcBef>
                  <a:spcPct val="0"/>
                </a:spcBef>
              </a:pPr>
              <a:t>24</a:t>
            </a:fld>
            <a:endParaRPr lang="de-DE" altLang="en-US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8F955031-65C8-4F18-A33B-F6D3DE4981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E50028C3-6B54-400F-8626-DC03644C79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186" y="4717123"/>
            <a:ext cx="4894717" cy="446436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A579CC8F-1330-4025-9D1F-0584C79805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76BB68-DD6D-4099-8BA1-7E43685F06F8}" type="slidenum">
              <a:rPr lang="de-AT" altLang="en-US" smtClean="0"/>
              <a:pPr>
                <a:spcBef>
                  <a:spcPct val="0"/>
                </a:spcBef>
              </a:pPr>
              <a:t>25</a:t>
            </a:fld>
            <a:endParaRPr lang="de-AT" altLang="en-US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AEF38496-0891-4933-864B-2E330445C5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B9ED742D-B884-4002-B1F3-B05EE43A18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BBBAA22B-4E9F-4490-B0C8-F9EC3417E6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71F1EE-F9B3-419F-9626-DE61ED5A7902}" type="slidenum">
              <a:rPr lang="de-DE" altLang="en-US" smtClean="0"/>
              <a:pPr>
                <a:spcBef>
                  <a:spcPct val="0"/>
                </a:spcBef>
              </a:pPr>
              <a:t>3</a:t>
            </a:fld>
            <a:endParaRPr lang="de-DE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7CA7892D-1195-4BDF-8F77-1F82D7132E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67482A76-B690-4F6F-B9B7-BB568DFD89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5C3B538E-F796-44A4-AB7B-7E5AD7A80A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4BD842A-0693-4C2B-BF9B-06BFD9DBE915}" type="slidenum">
              <a:rPr lang="de-DE" altLang="en-US" smtClean="0"/>
              <a:pPr>
                <a:spcBef>
                  <a:spcPct val="0"/>
                </a:spcBef>
              </a:pPr>
              <a:t>6</a:t>
            </a:fld>
            <a:endParaRPr lang="de-DE" altLang="en-US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4740F205-8ED7-4EFC-94FE-5ABDA863FA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22E45E6D-C0F2-4C80-BA06-A19D0ABC1D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404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5C3B538E-F796-44A4-AB7B-7E5AD7A80A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4BD842A-0693-4C2B-BF9B-06BFD9DBE915}" type="slidenum">
              <a:rPr lang="de-DE" altLang="en-US" smtClean="0"/>
              <a:pPr>
                <a:spcBef>
                  <a:spcPct val="0"/>
                </a:spcBef>
              </a:pPr>
              <a:t>7</a:t>
            </a:fld>
            <a:endParaRPr lang="de-DE" altLang="en-US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4740F205-8ED7-4EFC-94FE-5ABDA863FA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22E45E6D-C0F2-4C80-BA06-A19D0ABC1D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784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5C3B538E-F796-44A4-AB7B-7E5AD7A80A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4BD842A-0693-4C2B-BF9B-06BFD9DBE915}" type="slidenum">
              <a:rPr lang="de-DE" altLang="en-US" smtClean="0"/>
              <a:pPr>
                <a:spcBef>
                  <a:spcPct val="0"/>
                </a:spcBef>
              </a:pPr>
              <a:t>8</a:t>
            </a:fld>
            <a:endParaRPr lang="de-DE" altLang="en-US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4740F205-8ED7-4EFC-94FE-5ABDA863FA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22E45E6D-C0F2-4C80-BA06-A19D0ABC1D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317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FBA123B5-6DD6-4910-81A9-8959B324D6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B230915-41EA-442F-ABE0-357CD5A45F65}" type="slidenum">
              <a:rPr lang="de-DE" altLang="en-US" smtClean="0"/>
              <a:pPr>
                <a:spcBef>
                  <a:spcPct val="0"/>
                </a:spcBef>
              </a:pPr>
              <a:t>9</a:t>
            </a:fld>
            <a:endParaRPr lang="de-DE" altLang="en-US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8579990E-9D3D-42CB-A392-0D47592631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AD3E91E-45C0-411A-91AA-B537F68B2F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186" y="4717123"/>
            <a:ext cx="4894717" cy="446436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5ABD2EDD-0ED8-4475-9430-106560F6EA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D7D2BD-54B1-4286-B412-FDBF929BE247}" type="slidenum">
              <a:rPr lang="de-DE" altLang="en-US" smtClean="0"/>
              <a:pPr>
                <a:spcBef>
                  <a:spcPct val="0"/>
                </a:spcBef>
              </a:pPr>
              <a:t>10</a:t>
            </a:fld>
            <a:endParaRPr lang="de-DE" altLang="en-US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28081E3-CA24-4D34-AA56-60ED2B5401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710D5714-7FD5-4EF7-8D4A-AB4AA781FF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186" y="4717123"/>
            <a:ext cx="4894717" cy="446436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5ABD2EDD-0ED8-4475-9430-106560F6EA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D7D2BD-54B1-4286-B412-FDBF929BE247}" type="slidenum">
              <a:rPr lang="de-DE" altLang="en-US" smtClean="0"/>
              <a:pPr>
                <a:spcBef>
                  <a:spcPct val="0"/>
                </a:spcBef>
              </a:pPr>
              <a:t>11</a:t>
            </a:fld>
            <a:endParaRPr lang="de-DE" altLang="en-US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28081E3-CA24-4D34-AA56-60ED2B5401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710D5714-7FD5-4EF7-8D4A-AB4AA781FF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186" y="4717123"/>
            <a:ext cx="4894717" cy="446436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6138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BE546C56-3464-4522-B805-BCD8CFDF8C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1ED3CF-BE87-407D-9614-BE63FC90777B}" type="slidenum">
              <a:rPr lang="de-DE" altLang="en-US" smtClean="0"/>
              <a:pPr>
                <a:spcBef>
                  <a:spcPct val="0"/>
                </a:spcBef>
              </a:pPr>
              <a:t>12</a:t>
            </a:fld>
            <a:endParaRPr lang="de-DE" altLang="en-US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F124626F-1FF4-4CF3-A151-6DA9CF0FBB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8CA2CEF8-E98B-49B1-BB94-807EEF9855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186" y="4717123"/>
            <a:ext cx="4894717" cy="446436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4306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208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8288" y="714375"/>
            <a:ext cx="2068512" cy="54117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1163" y="714375"/>
            <a:ext cx="6054725" cy="54117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1720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768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30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163" y="1582738"/>
            <a:ext cx="4060825" cy="454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388" y="1582738"/>
            <a:ext cx="4062412" cy="454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2299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99286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1747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530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3454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7939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2">
            <a:extLst>
              <a:ext uri="{FF2B5EF4-FFF2-40B4-BE49-F238E27FC236}">
                <a16:creationId xmlns:a16="http://schemas.microsoft.com/office/drawing/2014/main" id="{4B86C7FF-446F-4BAC-84A5-A1C76663874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41592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Text Box 25">
            <a:extLst>
              <a:ext uri="{FF2B5EF4-FFF2-40B4-BE49-F238E27FC236}">
                <a16:creationId xmlns:a16="http://schemas.microsoft.com/office/drawing/2014/main" id="{377A0910-E0A7-4D48-9618-6CF6D66DB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650" y="227013"/>
            <a:ext cx="4175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000" b="1"/>
              <a:t>IAIK</a:t>
            </a:r>
          </a:p>
        </p:txBody>
      </p:sp>
      <p:sp>
        <p:nvSpPr>
          <p:cNvPr id="1028" name="Text Box 30">
            <a:extLst>
              <a:ext uri="{FF2B5EF4-FFF2-40B4-BE49-F238E27FC236}">
                <a16:creationId xmlns:a16="http://schemas.microsoft.com/office/drawing/2014/main" id="{881FC6C1-CD71-49A1-A7FA-27CE8F16B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650" y="6369050"/>
            <a:ext cx="3251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AT" b="1">
                <a:solidFill>
                  <a:srgbClr val="878787"/>
                </a:solidFill>
              </a:rPr>
              <a:t>Professor Horst Cerjak, 19.12.2005</a:t>
            </a:r>
            <a:endParaRPr lang="de-DE" b="1">
              <a:solidFill>
                <a:srgbClr val="878787"/>
              </a:solidFill>
            </a:endParaRPr>
          </a:p>
        </p:txBody>
      </p:sp>
      <p:sp>
        <p:nvSpPr>
          <p:cNvPr id="1029" name="Rectangle 38">
            <a:extLst>
              <a:ext uri="{FF2B5EF4-FFF2-40B4-BE49-F238E27FC236}">
                <a16:creationId xmlns:a16="http://schemas.microsoft.com/office/drawing/2014/main" id="{5C202BC4-3F06-4B44-B883-D47B016CE5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11163" y="714375"/>
            <a:ext cx="8275637" cy="68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Titelmasterformat durch Klicken bearbeiten</a:t>
            </a:r>
          </a:p>
        </p:txBody>
      </p:sp>
      <p:sp>
        <p:nvSpPr>
          <p:cNvPr id="1030" name="Rectangle 39">
            <a:extLst>
              <a:ext uri="{FF2B5EF4-FFF2-40B4-BE49-F238E27FC236}">
                <a16:creationId xmlns:a16="http://schemas.microsoft.com/office/drawing/2014/main" id="{D55139F2-7EB3-4DDB-87DA-D18029FAB6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11163" y="1582738"/>
            <a:ext cx="8275637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Textmasterformate durch Klicken bearbeiten</a:t>
            </a:r>
          </a:p>
          <a:p>
            <a:pPr lvl="1"/>
            <a:r>
              <a:rPr lang="en-US" altLang="en-US"/>
              <a:t>Zweite Ebene</a:t>
            </a:r>
          </a:p>
          <a:p>
            <a:pPr lvl="2"/>
            <a:r>
              <a:rPr lang="en-US" altLang="en-US"/>
              <a:t>Dritte Ebene</a:t>
            </a:r>
          </a:p>
          <a:p>
            <a:pPr lvl="3"/>
            <a:r>
              <a:rPr lang="en-US" altLang="en-US"/>
              <a:t>Vierte Ebene</a:t>
            </a:r>
          </a:p>
          <a:p>
            <a:pPr lvl="4"/>
            <a:r>
              <a:rPr lang="en-US" altLang="en-US"/>
              <a:t>Fünfte Ebene</a:t>
            </a:r>
          </a:p>
        </p:txBody>
      </p:sp>
      <p:sp>
        <p:nvSpPr>
          <p:cNvPr id="1031" name="Text Box 40">
            <a:extLst>
              <a:ext uri="{FF2B5EF4-FFF2-40B4-BE49-F238E27FC236}">
                <a16:creationId xmlns:a16="http://schemas.microsoft.com/office/drawing/2014/main" id="{0A6170F8-0F87-41BD-85E6-DB9A7198D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2913" y="6599238"/>
            <a:ext cx="9255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fld id="{FA0F7643-1606-4CC5-A5CF-6DD5F9C0ACA7}" type="slidenum">
              <a:rPr lang="de-DE" altLang="en-US" sz="1000" b="1">
                <a:solidFill>
                  <a:srgbClr val="878787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de-DE" altLang="en-US" sz="1000" b="1">
              <a:solidFill>
                <a:srgbClr val="878787"/>
              </a:solidFill>
            </a:endParaRPr>
          </a:p>
        </p:txBody>
      </p:sp>
      <p:sp>
        <p:nvSpPr>
          <p:cNvPr id="1032" name="Rectangle 44">
            <a:extLst>
              <a:ext uri="{FF2B5EF4-FFF2-40B4-BE49-F238E27FC236}">
                <a16:creationId xmlns:a16="http://schemas.microsoft.com/office/drawing/2014/main" id="{23330F3B-D06B-4CAA-A8E1-A8119C965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76988"/>
            <a:ext cx="9144000" cy="2159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de-AT" altLang="en-US" b="1"/>
              <a:t>     Roderick Bloem</a:t>
            </a:r>
            <a:endParaRPr lang="de-DE" altLang="en-US" b="1"/>
          </a:p>
        </p:txBody>
      </p:sp>
      <p:sp>
        <p:nvSpPr>
          <p:cNvPr id="1033" name="Rectangle 45">
            <a:extLst>
              <a:ext uri="{FF2B5EF4-FFF2-40B4-BE49-F238E27FC236}">
                <a16:creationId xmlns:a16="http://schemas.microsoft.com/office/drawing/2014/main" id="{55F0ED4C-2B48-4FB6-A9DC-019E6F804C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6376988"/>
            <a:ext cx="215900" cy="214312"/>
          </a:xfrm>
          <a:prstGeom prst="rect">
            <a:avLst/>
          </a:prstGeom>
          <a:solidFill>
            <a:srgbClr val="F701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34" name="Text Box 46">
            <a:extLst>
              <a:ext uri="{FF2B5EF4-FFF2-40B4-BE49-F238E27FC236}">
                <a16:creationId xmlns:a16="http://schemas.microsoft.com/office/drawing/2014/main" id="{CAA769EB-3585-4873-A7A3-FD259FF83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6088" y="6348413"/>
            <a:ext cx="13795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AT" b="1"/>
              <a:t>V&amp;T</a:t>
            </a:r>
            <a:endParaRPr lang="de-DE" b="1"/>
          </a:p>
        </p:txBody>
      </p:sp>
      <p:sp>
        <p:nvSpPr>
          <p:cNvPr id="1035" name="Text Box 47">
            <a:extLst>
              <a:ext uri="{FF2B5EF4-FFF2-40B4-BE49-F238E27FC236}">
                <a16:creationId xmlns:a16="http://schemas.microsoft.com/office/drawing/2014/main" id="{F4601B5D-DCFA-46C4-BF87-12007F280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8825" y="6348413"/>
            <a:ext cx="3124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AT" b="1"/>
              <a:t>Abstraction</a:t>
            </a:r>
            <a:endParaRPr lang="de-DE" b="1"/>
          </a:p>
        </p:txBody>
      </p:sp>
      <p:pic>
        <p:nvPicPr>
          <p:cNvPr id="1036" name="Picture 51" descr="logo">
            <a:extLst>
              <a:ext uri="{FF2B5EF4-FFF2-40B4-BE49-F238E27FC236}">
                <a16:creationId xmlns:a16="http://schemas.microsoft.com/office/drawing/2014/main" id="{91B64BF0-3ED7-47DA-AA0B-ED70281534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025" y="50800"/>
            <a:ext cx="868363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>
            <a:extLst>
              <a:ext uri="{FF2B5EF4-FFF2-40B4-BE49-F238E27FC236}">
                <a16:creationId xmlns:a16="http://schemas.microsoft.com/office/drawing/2014/main" id="{2CD6D1A0-E836-424B-B9B0-413C196D26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SLAM</a:t>
            </a:r>
            <a:br>
              <a:rPr lang="en-US" altLang="en-US" dirty="0"/>
            </a:br>
            <a:r>
              <a:rPr lang="en-US" altLang="en-US" dirty="0"/>
              <a:t>Abstraction</a:t>
            </a:r>
          </a:p>
        </p:txBody>
      </p:sp>
      <p:sp>
        <p:nvSpPr>
          <p:cNvPr id="4099" name="Subtitle 4">
            <a:extLst>
              <a:ext uri="{FF2B5EF4-FFF2-40B4-BE49-F238E27FC236}">
                <a16:creationId xmlns:a16="http://schemas.microsoft.com/office/drawing/2014/main" id="{DD22B1F7-997C-4A74-A03E-A54D8C4D76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Roderick Bloem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8C63E15-A9D1-448C-B46A-374A6FD515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Computing Abstraction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8507369-03C9-479E-8586-CBA6A421FB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1163" y="1582738"/>
            <a:ext cx="8275637" cy="45894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b = {x </a:t>
            </a:r>
            <a:r>
              <a:rPr lang="en-US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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y}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cs typeface="Arial" charset="0"/>
              </a:rPr>
              <a:t>Use Hoare’s weakest precondition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{y 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 y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x : = y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{x 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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y}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chemeClr val="bg1"/>
                </a:solidFill>
                <a:cs typeface="Arial" charset="0"/>
              </a:rPr>
              <a:t>Thus, 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y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 </a:t>
            </a:r>
            <a:r>
              <a:rPr lang="en-US" dirty="0">
                <a:solidFill>
                  <a:schemeClr val="bg1"/>
                </a:solidFill>
                <a:cs typeface="Arial" charset="0"/>
              </a:rPr>
              <a:t>before the statement </a:t>
            </a:r>
            <a:r>
              <a:rPr lang="en-US" dirty="0" err="1">
                <a:solidFill>
                  <a:schemeClr val="bg1"/>
                </a:solidFill>
                <a:cs typeface="Arial" charset="0"/>
              </a:rPr>
              <a:t>iff</a:t>
            </a:r>
            <a:r>
              <a:rPr lang="en-US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</a:t>
            </a:r>
            <a:r>
              <a:rPr lang="en-US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after</a:t>
            </a:r>
            <a:endParaRPr lang="en-US" dirty="0">
              <a:solidFill>
                <a:schemeClr val="bg1"/>
              </a:solidFill>
              <a:latin typeface="Courier New" pitchFamily="49" charset="0"/>
              <a:cs typeface="Courier New" pitchFamily="49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dirty="0">
              <a:latin typeface="Courier New" pitchFamily="49" charset="0"/>
              <a:cs typeface="Courier New" pitchFamily="49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x := y</a:t>
            </a:r>
            <a:r>
              <a:rPr lang="en-US" dirty="0">
                <a:cs typeface="Arial" charset="0"/>
                <a:sym typeface="Symbol" pitchFamily="18" charset="2"/>
              </a:rPr>
              <a:t> is abstracted to </a:t>
            </a: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b = true</a:t>
            </a:r>
            <a:endParaRPr lang="en-US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8C63E15-A9D1-448C-B46A-374A6FD515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Computing Abstraction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8507369-03C9-479E-8586-CBA6A421FB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1163" y="1582738"/>
            <a:ext cx="8275637" cy="45894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b = {x </a:t>
            </a:r>
            <a:r>
              <a:rPr lang="en-US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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y}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cs typeface="Arial" charset="0"/>
              </a:rPr>
              <a:t>Use Hoare’s weakest precondition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{y </a:t>
            </a:r>
            <a:r>
              <a:rPr lang="en-US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 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}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x : = 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{x </a:t>
            </a:r>
            <a:r>
              <a:rPr lang="en-US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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y}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cs typeface="Arial" charset="0"/>
              </a:rPr>
              <a:t>Thus,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Symbol" pitchFamily="18" charset="2"/>
              </a:rPr>
              <a:t>y</a:t>
            </a:r>
            <a:r>
              <a:rPr lang="en-US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 </a:t>
            </a:r>
            <a:r>
              <a:rPr lang="en-US" dirty="0">
                <a:cs typeface="Arial" charset="0"/>
              </a:rPr>
              <a:t>before the statement </a:t>
            </a:r>
            <a:r>
              <a:rPr lang="en-US" dirty="0" err="1">
                <a:cs typeface="Arial" charset="0"/>
              </a:rPr>
              <a:t>iff</a:t>
            </a:r>
            <a:r>
              <a:rPr lang="en-US" dirty="0">
                <a:cs typeface="Arial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Symbol" pitchFamily="18" charset="2"/>
              </a:rPr>
              <a:t>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after</a:t>
            </a:r>
            <a:endParaRPr lang="en-US" dirty="0">
              <a:latin typeface="Courier New" pitchFamily="49" charset="0"/>
              <a:cs typeface="Courier New" pitchFamily="49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dirty="0">
              <a:latin typeface="Courier New" pitchFamily="49" charset="0"/>
              <a:cs typeface="Courier New" pitchFamily="49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x := y</a:t>
            </a:r>
            <a:r>
              <a:rPr lang="en-US" dirty="0">
                <a:cs typeface="Arial" charset="0"/>
                <a:sym typeface="Symbol" pitchFamily="18" charset="2"/>
              </a:rPr>
              <a:t> is abstracted to </a:t>
            </a:r>
            <a:r>
              <a:rPr lang="en-US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b = true</a:t>
            </a:r>
            <a:endParaRPr lang="en-US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512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885C1B4-699E-4D06-B353-98565CFD43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Computing Abstraction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AF43A82-9EEC-428E-8D01-F9B7153A5E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Now for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y := y + 1</a:t>
            </a:r>
            <a:r>
              <a:rPr lang="en-US" sz="2000" dirty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 = {x 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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y}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dirty="0"/>
          </a:p>
          <a:p>
            <a:pPr eaLnBrk="1" hangingPunct="1">
              <a:lnSpc>
                <a:spcPct val="90000"/>
              </a:lnSpc>
              <a:defRPr/>
            </a:pPr>
            <a:endParaRPr lang="en-US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{x </a:t>
            </a:r>
            <a:r>
              <a:rPr lang="en-US" sz="2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 y + 1</a:t>
            </a:r>
            <a:r>
              <a:rPr lang="en-US" sz="2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y := y + 1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{x </a:t>
            </a:r>
            <a:r>
              <a:rPr lang="en-US" sz="2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</a:t>
            </a:r>
            <a:r>
              <a:rPr lang="en-US" sz="2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y}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cs typeface="Arial" charset="0"/>
              </a:rPr>
              <a:t>Thus,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 y + 1 </a:t>
            </a:r>
            <a:r>
              <a:rPr lang="en-US" sz="2000" dirty="0">
                <a:cs typeface="Arial" charset="0"/>
              </a:rPr>
              <a:t>before </a:t>
            </a:r>
            <a:r>
              <a:rPr lang="en-US" sz="2000" dirty="0" err="1">
                <a:cs typeface="Arial" charset="0"/>
              </a:rPr>
              <a:t>iff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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2000" dirty="0">
                <a:cs typeface="Arial" charset="0"/>
              </a:rPr>
              <a:t>after.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cs typeface="Arial" charset="0"/>
              </a:rPr>
              <a:t> In which cases can we guarantee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x 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 y+1?</a:t>
            </a:r>
            <a:endParaRPr lang="en-US" sz="2000" dirty="0">
              <a:cs typeface="Arial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000" dirty="0">
              <a:cs typeface="Arial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000" dirty="0">
              <a:cs typeface="Arial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000" dirty="0">
              <a:cs typeface="Arial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000" dirty="0">
              <a:cs typeface="Arial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000" dirty="0">
              <a:cs typeface="Arial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solidFill>
                  <a:schemeClr val="bg1"/>
                </a:solidFill>
                <a:cs typeface="Arial" charset="0"/>
              </a:rPr>
              <a:t>We don’t have enough information to decide whether </a:t>
            </a:r>
            <a:r>
              <a:rPr lang="en-US" sz="2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</a:t>
            </a:r>
            <a:r>
              <a:rPr lang="en-US" sz="2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y+1</a:t>
            </a:r>
            <a:r>
              <a:rPr lang="en-US" sz="2000" dirty="0">
                <a:solidFill>
                  <a:schemeClr val="bg1"/>
                </a:solidFill>
                <a:cs typeface="Arial" charset="0"/>
              </a:rPr>
              <a:t> before, so we approximate.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cs typeface="Arial" charset="0"/>
              </a:rPr>
              <a:t>abstraction: </a:t>
            </a:r>
            <a:r>
              <a:rPr lang="en-US" sz="2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b = b ? T : *;</a:t>
            </a:r>
            <a:endParaRPr lang="en-US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23908" name="Group 4">
            <a:extLst>
              <a:ext uri="{FF2B5EF4-FFF2-40B4-BE49-F238E27FC236}">
                <a16:creationId xmlns:a16="http://schemas.microsoft.com/office/drawing/2014/main" id="{4E1DE774-8A8A-4711-AA13-B8987F11A2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002515"/>
              </p:ext>
            </p:extLst>
          </p:nvPr>
        </p:nvGraphicFramePr>
        <p:xfrm>
          <a:off x="5657850" y="2978150"/>
          <a:ext cx="3352800" cy="158591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52" marB="4575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b’</a:t>
                      </a:r>
                    </a:p>
                  </a:txBody>
                  <a:tcPr marT="45752" marB="4575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{x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Symbol" pitchFamily="18" charset="2"/>
                        </a:rPr>
                        <a:t> 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}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52" marB="4575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{x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Symbol" pitchFamily="18" charset="2"/>
                        </a:rPr>
                        <a:t>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y+1} </a:t>
                      </a:r>
                    </a:p>
                  </a:txBody>
                  <a:tcPr marT="45752" marB="4575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706483"/>
                  </a:ext>
                </a:extLst>
              </a:tr>
              <a:tr h="3965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52" marB="4575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52" marB="4575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5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52" marB="4575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marT="45752" marB="4575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885C1B4-699E-4D06-B353-98565CFD43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Computing Abstraction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AF43A82-9EEC-428E-8D01-F9B7153A5E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Now for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y := y + 1</a:t>
            </a:r>
            <a:r>
              <a:rPr lang="en-US" sz="2000" dirty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{x 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 y + 1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}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y := y + 1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{x 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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y}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cs typeface="Arial" charset="0"/>
              </a:rPr>
              <a:t>Thus,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 y + 1 </a:t>
            </a:r>
            <a:r>
              <a:rPr lang="en-US" sz="2000" dirty="0">
                <a:cs typeface="Arial" charset="0"/>
              </a:rPr>
              <a:t>before </a:t>
            </a:r>
            <a:r>
              <a:rPr lang="en-US" sz="2000" dirty="0" err="1">
                <a:cs typeface="Arial" charset="0"/>
              </a:rPr>
              <a:t>iff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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2000" dirty="0">
                <a:cs typeface="Arial" charset="0"/>
              </a:rPr>
              <a:t>after.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cs typeface="Arial" charset="0"/>
              </a:rPr>
              <a:t> In which cases can we guarantee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x 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 y+1?</a:t>
            </a:r>
            <a:endParaRPr lang="en-US" sz="2000" dirty="0">
              <a:cs typeface="Arial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000" dirty="0">
              <a:cs typeface="Arial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000" dirty="0">
              <a:cs typeface="Arial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000" dirty="0">
              <a:cs typeface="Arial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000" dirty="0">
              <a:cs typeface="Arial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000" dirty="0">
              <a:cs typeface="Arial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cs typeface="Arial" charset="0"/>
              </a:rPr>
              <a:t>We don’t have enough information to decide whether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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y+1</a:t>
            </a:r>
            <a:r>
              <a:rPr lang="en-US" sz="2000" dirty="0">
                <a:cs typeface="Arial" charset="0"/>
              </a:rPr>
              <a:t> before, so we approximate.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cs typeface="Arial" charset="0"/>
              </a:rPr>
              <a:t>abstraction: </a:t>
            </a:r>
            <a:r>
              <a:rPr lang="en-US" sz="2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b = b ? T : *;</a:t>
            </a:r>
            <a:endParaRPr lang="en-US" sz="20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23908" name="Group 4">
            <a:extLst>
              <a:ext uri="{FF2B5EF4-FFF2-40B4-BE49-F238E27FC236}">
                <a16:creationId xmlns:a16="http://schemas.microsoft.com/office/drawing/2014/main" id="{4E1DE774-8A8A-4711-AA13-B8987F11A2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366818"/>
              </p:ext>
            </p:extLst>
          </p:nvPr>
        </p:nvGraphicFramePr>
        <p:xfrm>
          <a:off x="5657850" y="2978150"/>
          <a:ext cx="3352800" cy="158591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52" marB="4575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b’</a:t>
                      </a:r>
                    </a:p>
                  </a:txBody>
                  <a:tcPr marT="45752" marB="4575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{x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Symbol" pitchFamily="18" charset="2"/>
                        </a:rPr>
                        <a:t> 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}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52" marB="4575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{x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Symbol" pitchFamily="18" charset="2"/>
                        </a:rPr>
                        <a:t>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y+1} </a:t>
                      </a:r>
                    </a:p>
                  </a:txBody>
                  <a:tcPr marT="45752" marB="4575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706483"/>
                  </a:ext>
                </a:extLst>
              </a:tr>
              <a:tr h="3965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52" marB="4575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52" marB="4575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5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52" marB="4575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 </a:t>
                      </a: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(e.g. (</a:t>
                      </a:r>
                      <a:r>
                        <a:rPr kumimoji="0" lang="en-US" sz="105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x,y</a:t>
                      </a: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)=(9,3) or (3,3))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52" marB="4575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6101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FDD3AA5-E3DB-440B-827F-01790AF55E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1163" y="423863"/>
            <a:ext cx="8275637" cy="681037"/>
          </a:xfrm>
        </p:spPr>
        <p:txBody>
          <a:bodyPr/>
          <a:lstStyle/>
          <a:p>
            <a:pPr eaLnBrk="1" hangingPunct="1"/>
            <a:r>
              <a:rPr lang="en-US" altLang="en-US"/>
              <a:t>Conservative Abstraction 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BE5BF75-F03F-45E2-AF99-853E32F09A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1163" y="1204913"/>
            <a:ext cx="8275637" cy="50720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Let us abstract 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en-US" sz="1800" dirty="0"/>
              <a:t> by 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alt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:{x &lt; 0}.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We may loose some information Example: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x = -2;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x = x + 1;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assert(x&lt;0);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is abstracted statement-by statement-to 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true;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b ? * : f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alse</a:t>
            </a:r>
            <a:r>
              <a:rPr lang="en-US" alt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assert(b);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The abstraction is </a:t>
            </a:r>
            <a:r>
              <a:rPr lang="en-US" altLang="en-US" sz="1800" i="1" dirty="0"/>
              <a:t>conservative</a:t>
            </a:r>
            <a:r>
              <a:rPr lang="en-US" altLang="en-US" sz="1800" dirty="0"/>
              <a:t>: bugs are preserved (but new bugs may occur).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995634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FDD3AA5-E3DB-440B-827F-01790AF55E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1163" y="423863"/>
            <a:ext cx="8275637" cy="681037"/>
          </a:xfrm>
        </p:spPr>
        <p:txBody>
          <a:bodyPr/>
          <a:lstStyle/>
          <a:p>
            <a:pPr eaLnBrk="1" hangingPunct="1"/>
            <a:r>
              <a:rPr lang="en-US" altLang="en-US"/>
              <a:t>Conservative Abstraction 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BE5BF75-F03F-45E2-AF99-853E32F09A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1163" y="1204913"/>
            <a:ext cx="8275637" cy="50720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Let us abstract 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en-US" sz="1800" dirty="0"/>
              <a:t> by 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alt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:{x &lt; 0}.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We may loose some information Example: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x = -2;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x = x + 1;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assert(x&lt;0);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is abstracted statement-by statement-to   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true;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b ? * : false;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assert(b);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The abstraction is </a:t>
            </a:r>
            <a:r>
              <a:rPr lang="en-US" altLang="en-US" sz="1800" i="1" dirty="0"/>
              <a:t>conservative</a:t>
            </a:r>
            <a:r>
              <a:rPr lang="en-US" altLang="en-US" sz="1800" dirty="0"/>
              <a:t>: bugs are preserved (but new bugs may occur).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A8883CF-2F70-4507-8AF8-F2621BD318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Multiple Predicates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B3EB4BED-A537-4A1D-A1BA-66FDEE58D2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600" dirty="0">
                <a:cs typeface="Arial" panose="020B0604020202020204" pitchFamily="34" charset="0"/>
              </a:rPr>
              <a:t>Two predicates: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b={x </a:t>
            </a:r>
            <a:r>
              <a:rPr lang="en-US" altLang="en-US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 y</a:t>
            </a:r>
            <a:r>
              <a:rPr lang="en-US" altLang="en-US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altLang="en-US" sz="1600" dirty="0">
                <a:cs typeface="Arial" panose="020B0604020202020204" pitchFamily="34" charset="0"/>
              </a:rPr>
              <a:t>and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c={x=y+1}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600" dirty="0"/>
              <a:t>preconditions: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600" dirty="0"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5" name="Group 4">
            <a:extLst>
              <a:ext uri="{FF2B5EF4-FFF2-40B4-BE49-F238E27FC236}">
                <a16:creationId xmlns:a16="http://schemas.microsoft.com/office/drawing/2014/main" id="{6BA9617C-8174-462C-A7F6-FF169A4102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127894"/>
              </p:ext>
            </p:extLst>
          </p:nvPr>
        </p:nvGraphicFramePr>
        <p:xfrm>
          <a:off x="4418013" y="2062163"/>
          <a:ext cx="4114800" cy="2560638"/>
        </p:xfrm>
        <a:graphic>
          <a:graphicData uri="http://schemas.openxmlformats.org/drawingml/2006/table">
            <a:tbl>
              <a:tblPr/>
              <a:tblGrid>
                <a:gridCol w="747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Symbol" pitchFamily="18" charset="2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b’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c’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xy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Symbol" pitchFamily="18" charset="2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x=y+1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xy+1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x=y+2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729468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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b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a=b+1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a&gt;b+1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90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A8883CF-2F70-4507-8AF8-F2621BD318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Multiple Predicates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B3EB4BED-A537-4A1D-A1BA-66FDEE58D2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600" dirty="0">
                <a:cs typeface="Arial" panose="020B0604020202020204" pitchFamily="34" charset="0"/>
              </a:rPr>
              <a:t>Two predicates: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b={x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 y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altLang="en-US" sz="1600" dirty="0">
                <a:cs typeface="Arial" panose="020B0604020202020204" pitchFamily="34" charset="0"/>
              </a:rPr>
              <a:t>and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c={x=y+1}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600" dirty="0"/>
              <a:t>preconditions: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{x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 y + 1}</a:t>
            </a: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 := y + 1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{x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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y}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{x = y + 2}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 := y + 1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{x = y+1}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y:=y+1 </a:t>
            </a:r>
            <a:r>
              <a:rPr lang="en-US" altLang="en-US" sz="1600" dirty="0">
                <a:cs typeface="Arial" panose="020B0604020202020204" pitchFamily="34" charset="0"/>
              </a:rPr>
              <a:t>is abstracted to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(b, c) :=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US" alt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b||c ? T : F,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b||c ? F : *)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600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600" dirty="0">
                <a:cs typeface="Arial" panose="020B0604020202020204" pitchFamily="34" charset="0"/>
                <a:sym typeface="Symbol" panose="05050102010706020507" pitchFamily="18" charset="2"/>
              </a:rPr>
              <a:t>In general, simultaneous assignments are needed for abstract statements</a:t>
            </a:r>
          </a:p>
        </p:txBody>
      </p:sp>
      <p:graphicFrame>
        <p:nvGraphicFramePr>
          <p:cNvPr id="125956" name="Group 4">
            <a:extLst>
              <a:ext uri="{FF2B5EF4-FFF2-40B4-BE49-F238E27FC236}">
                <a16:creationId xmlns:a16="http://schemas.microsoft.com/office/drawing/2014/main" id="{2A3AA5A5-9209-4A7A-BD6B-0962CD3FDA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491604"/>
              </p:ext>
            </p:extLst>
          </p:nvPr>
        </p:nvGraphicFramePr>
        <p:xfrm>
          <a:off x="4418013" y="2062163"/>
          <a:ext cx="4114800" cy="2560638"/>
        </p:xfrm>
        <a:graphic>
          <a:graphicData uri="http://schemas.openxmlformats.org/drawingml/2006/table">
            <a:tbl>
              <a:tblPr/>
              <a:tblGrid>
                <a:gridCol w="747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Symbol" pitchFamily="18" charset="2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b’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c’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xy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Symbol" pitchFamily="18" charset="2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x=y+1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xy+1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x=y+2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729468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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a=b+1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a&gt;b+1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EDE0C-1325-46FB-A119-D8E5BA75A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Predicates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2FD06DF-61F3-465F-9076-3D1206C981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457200" indent="-457200" eaLnBrk="1" hangingPunct="1">
                  <a:buFont typeface="Arial" panose="020B0604020202020204" pitchFamily="34" charset="0"/>
                  <a:buChar char="•"/>
                </a:pPr>
                <a:r>
                  <a:rPr lang="en-US" altLang="en-US" dirty="0">
                    <a:cs typeface="Arial" panose="020B0604020202020204" pitchFamily="34" charset="0"/>
                  </a:rPr>
                  <a:t>Two predicates:</a:t>
                </a:r>
                <a:r>
                  <a:rPr lang="en-US" alt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altLang="en-US" dirty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b={x </a:t>
                </a:r>
                <a:r>
                  <a:rPr lang="en-US" altLang="en-US" dirty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  <a:sym typeface="Symbol" panose="05050102010706020507" pitchFamily="18" charset="2"/>
                  </a:rPr>
                  <a:t> y</a:t>
                </a:r>
                <a:r>
                  <a:rPr lang="en-US" altLang="en-US" dirty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} </a:t>
                </a:r>
                <a:r>
                  <a:rPr lang="en-US" altLang="en-US" dirty="0">
                    <a:cs typeface="Arial" panose="020B0604020202020204" pitchFamily="34" charset="0"/>
                  </a:rPr>
                  <a:t>and</a:t>
                </a:r>
                <a:r>
                  <a:rPr lang="en-US" alt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altLang="en-US" dirty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c={x=y+1}</a:t>
                </a:r>
              </a:p>
              <a:p>
                <a:pPr marL="457200" indent="-457200" eaLnBrk="1" hangingPunct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err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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dirty="0"/>
                  <a:t> can never happen, so </a:t>
                </a:r>
                <a:r>
                  <a:rPr lang="en-US" altLang="en-US" dirty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b</a:t>
                </a:r>
                <a:r>
                  <a:rPr lang="en-US" dirty="0"/>
                  <a:t> and </a:t>
                </a:r>
                <a:r>
                  <a:rPr lang="en-US" dirty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c</a:t>
                </a:r>
                <a:r>
                  <a:rPr lang="en-US" altLang="en-US" dirty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altLang="en-US" dirty="0"/>
                  <a:t>s</a:t>
                </a:r>
                <a:r>
                  <a:rPr lang="en-US" dirty="0"/>
                  <a:t>hould not both be true.</a:t>
                </a:r>
              </a:p>
              <a:p>
                <a:pPr marL="457200" indent="-457200" eaLnBrk="1" hangingPunct="1">
                  <a:buFont typeface="Arial" panose="020B0604020202020204" pitchFamily="34" charset="0"/>
                  <a:buChar char="•"/>
                </a:pPr>
                <a:r>
                  <a:rPr lang="en-US" dirty="0"/>
                  <a:t>To beginning of abstract program, add </a:t>
                </a:r>
                <a:r>
                  <a:rPr lang="en-US" altLang="en-US" dirty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assume(!b || !c)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2FD06DF-61F3-465F-9076-3D1206C981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25" t="-2013" r="-6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58513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EDE0C-1325-46FB-A119-D8E5BA75A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63" y="-145786"/>
            <a:ext cx="8275637" cy="681038"/>
          </a:xfrm>
        </p:spPr>
        <p:txBody>
          <a:bodyPr/>
          <a:lstStyle/>
          <a:p>
            <a:r>
              <a:rPr lang="en-US" dirty="0"/>
              <a:t>Multiple Predicates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2FD06DF-61F3-465F-9076-3D1206C981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11163" y="474860"/>
                <a:ext cx="8275637" cy="5651303"/>
              </a:xfrm>
            </p:spPr>
            <p:txBody>
              <a:bodyPr>
                <a:normAutofit lnSpcReduction="10000"/>
              </a:bodyPr>
              <a:lstStyle/>
              <a:p>
                <a:pPr marL="0" indent="0" eaLnBrk="1" hangingPunct="1"/>
                <a:r>
                  <a:rPr lang="en-US" altLang="en-US" sz="1800" dirty="0">
                    <a:cs typeface="Arial" panose="020B0604020202020204" pitchFamily="34" charset="0"/>
                  </a:rPr>
                  <a:t>To beginning of program, add an assumption that impossible combinations cannot happen.</a:t>
                </a:r>
              </a:p>
              <a:p>
                <a:pPr marL="0" indent="0" eaLnBrk="1" hangingPunct="1"/>
                <a:r>
                  <a:rPr lang="en-US" altLang="en-US" sz="1800" dirty="0">
                    <a:cs typeface="Arial" panose="020B0604020202020204" pitchFamily="34" charset="0"/>
                  </a:rPr>
                  <a:t>Example:</a:t>
                </a:r>
              </a:p>
              <a:p>
                <a:pPr marL="457200" indent="-457200" eaLnBrk="1" hangingPunct="1">
                  <a:buFont typeface="Arial" panose="020B0604020202020204" pitchFamily="34" charset="0"/>
                  <a:buChar char="•"/>
                </a:pPr>
                <a:r>
                  <a:rPr lang="en-US" altLang="en-US" sz="1800" dirty="0">
                    <a:cs typeface="Arial" panose="020B0604020202020204" pitchFamily="34" charset="0"/>
                  </a:rPr>
                  <a:t>Predicates:</a:t>
                </a:r>
                <a:r>
                  <a:rPr lang="en-US" altLang="en-US" sz="18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altLang="en-US" sz="1800" dirty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a={x=0}</a:t>
                </a:r>
                <a:r>
                  <a:rPr lang="en-US" altLang="en-US" sz="1800" dirty="0">
                    <a:cs typeface="Arial" panose="020B0604020202020204" pitchFamily="34" charset="0"/>
                  </a:rPr>
                  <a:t>,</a:t>
                </a:r>
                <a:r>
                  <a:rPr lang="en-US" altLang="en-US" sz="18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altLang="en-US" sz="1800" dirty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b={x&gt;y}</a:t>
                </a:r>
                <a:r>
                  <a:rPr lang="en-US" altLang="en-US" sz="1800" dirty="0">
                    <a:cs typeface="Arial" panose="020B0604020202020204" pitchFamily="34" charset="0"/>
                  </a:rPr>
                  <a:t>,</a:t>
                </a:r>
                <a:r>
                  <a:rPr lang="en-US" altLang="en-US" sz="1800" dirty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c={y=0}</a:t>
                </a:r>
                <a:r>
                  <a:rPr lang="en-US" altLang="en-US" sz="1800" dirty="0">
                    <a:cs typeface="Arial" panose="020B0604020202020204" pitchFamily="34" charset="0"/>
                  </a:rPr>
                  <a:t> </a:t>
                </a:r>
                <a:endParaRPr lang="en-US" alt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457200" indent="-457200" eaLnBrk="1" hangingPunct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800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𝑎</m:t>
                    </m:r>
                    <m:r>
                      <a:rPr lang="en-US" sz="1800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=</m:t>
                    </m:r>
                    <m:r>
                      <a:rPr lang="en-US" sz="1800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𝑏</m:t>
                    </m:r>
                    <m:r>
                      <a:rPr lang="en-US" sz="1800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=</m:t>
                    </m:r>
                    <m:r>
                      <a:rPr lang="en-US" sz="1800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𝑐</m:t>
                    </m:r>
                    <m:r>
                      <a:rPr lang="en-US" sz="1800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=1 </m:t>
                    </m:r>
                  </m:oMath>
                </a14:m>
                <a:r>
                  <a:rPr lang="en-US" sz="1800" dirty="0"/>
                  <a:t>cannot happen</a:t>
                </a:r>
              </a:p>
              <a:p>
                <a:pPr marL="457200" indent="-457200" eaLnBrk="1" hangingPunct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Possible abstraction of </a:t>
                </a:r>
                <a:r>
                  <a:rPr lang="en-US" sz="18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x:=x+1 </a:t>
                </a:r>
                <a:r>
                  <a:rPr lang="en-US" sz="1800" dirty="0"/>
                  <a:t>is given in table</a:t>
                </a:r>
              </a:p>
              <a:p>
                <a:pPr marL="457200" indent="-457200" eaLnBrk="1" hangingPunct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Program		abstraction</a:t>
                </a:r>
              </a:p>
              <a:p>
                <a:pPr marL="0" indent="0" eaLnBrk="1" hangingPunct="1"/>
                <a:endParaRPr lang="en-US" sz="1800" dirty="0"/>
              </a:p>
              <a:p>
                <a:pPr marL="0" indent="0" eaLnBrk="1" hangingPunct="1"/>
                <a:r>
                  <a:rPr lang="en-US" sz="1800" dirty="0"/>
                  <a:t>	</a:t>
                </a:r>
                <a:r>
                  <a:rPr lang="en-US" sz="16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x := 0		</a:t>
                </a:r>
                <a:r>
                  <a:rPr lang="en-US" sz="1800" dirty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a := T</a:t>
                </a:r>
              </a:p>
              <a:p>
                <a:pPr marL="0" indent="0" eaLnBrk="1" hangingPunct="1"/>
                <a:r>
                  <a:rPr lang="en-US" sz="16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x := x + 1	</a:t>
                </a:r>
                <a:r>
                  <a:rPr lang="en-US" sz="1800" dirty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see table</a:t>
                </a:r>
              </a:p>
              <a:p>
                <a:pPr marL="0" indent="0" eaLnBrk="1" hangingPunct="1"/>
                <a:r>
                  <a:rPr lang="en-US" sz="16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assert(x !=0)	</a:t>
                </a:r>
                <a:r>
                  <a:rPr lang="en-US" sz="1800" dirty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assert(!a)</a:t>
                </a:r>
              </a:p>
              <a:p>
                <a:pPr marL="285750" indent="-285750" eaLnBrk="1" hangingPunct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Execution of abstract program:</a:t>
                </a:r>
              </a:p>
              <a:p>
                <a:pPr marL="400050" lvl="1" indent="0" eaLnBrk="1" hangingPunct="1">
                  <a:buNone/>
                </a:pPr>
                <a:r>
                  <a:rPr lang="en-US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</a:t>
                </a:r>
                <a:r>
                  <a:rPr lang="en-US" sz="1600" dirty="0">
                    <a:solidFill>
                      <a:srgbClr val="0070C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(</a:t>
                </a:r>
                <a:r>
                  <a:rPr lang="en-US" sz="1600" dirty="0" err="1">
                    <a:solidFill>
                      <a:srgbClr val="0070C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a,b,c</a:t>
                </a:r>
                <a:r>
                  <a:rPr lang="en-US" sz="1600" dirty="0">
                    <a:solidFill>
                      <a:srgbClr val="0070C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) = (T,T,T)</a:t>
                </a:r>
              </a:p>
              <a:p>
                <a:pPr marL="400050" lvl="1" indent="0" eaLnBrk="1" hangingPunct="1">
                  <a:buNone/>
                </a:pPr>
                <a:r>
                  <a:rPr lang="en-US" sz="1600" dirty="0">
                    <a:solidFill>
                      <a:srgbClr val="0070C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a := T</a:t>
                </a:r>
              </a:p>
              <a:p>
                <a:pPr marL="400050" lvl="1" indent="0" eaLnBrk="1" hangingPunct="1">
                  <a:buNone/>
                </a:pPr>
                <a:r>
                  <a:rPr lang="en-US" sz="1600" dirty="0">
                    <a:solidFill>
                      <a:srgbClr val="0070C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	(</a:t>
                </a:r>
                <a:r>
                  <a:rPr lang="en-US" sz="1600" dirty="0" err="1">
                    <a:solidFill>
                      <a:srgbClr val="0070C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a,b,c</a:t>
                </a:r>
                <a:r>
                  <a:rPr lang="en-US" sz="1600" dirty="0">
                    <a:solidFill>
                      <a:srgbClr val="0070C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) = (T,T,T)</a:t>
                </a:r>
              </a:p>
              <a:p>
                <a:pPr marL="400050" lvl="1" indent="0" eaLnBrk="1" hangingPunct="1">
                  <a:buNone/>
                </a:pPr>
                <a:r>
                  <a:rPr lang="en-US" sz="1600" dirty="0">
                    <a:solidFill>
                      <a:srgbClr val="0070C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see table</a:t>
                </a:r>
              </a:p>
              <a:p>
                <a:pPr marL="400050" lvl="1" indent="0" eaLnBrk="1" hangingPunct="1">
                  <a:buNone/>
                </a:pPr>
                <a:r>
                  <a:rPr lang="en-US" sz="1600" dirty="0">
                    <a:solidFill>
                      <a:srgbClr val="0070C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	(</a:t>
                </a:r>
                <a:r>
                  <a:rPr lang="en-US" sz="1600" dirty="0" err="1">
                    <a:solidFill>
                      <a:srgbClr val="0070C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a,b,c</a:t>
                </a:r>
                <a:r>
                  <a:rPr lang="en-US" sz="1600" dirty="0">
                    <a:solidFill>
                      <a:srgbClr val="0070C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) = (T,T,T)</a:t>
                </a:r>
              </a:p>
              <a:p>
                <a:pPr marL="400050" lvl="1" indent="0" eaLnBrk="1" hangingPunct="1">
                  <a:buNone/>
                </a:pPr>
                <a:r>
                  <a:rPr lang="en-US" sz="1600" dirty="0">
                    <a:solidFill>
                      <a:srgbClr val="0070C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assert(!a)</a:t>
                </a:r>
              </a:p>
              <a:p>
                <a:pPr marL="400050" lvl="1" indent="0" eaLnBrk="1" hangingPunct="1">
                  <a:buNone/>
                </a:pPr>
                <a:r>
                  <a:rPr lang="en-US" sz="1600" dirty="0">
                    <a:solidFill>
                      <a:srgbClr val="0070C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	fails</a:t>
                </a:r>
                <a:endPara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2FD06DF-61F3-465F-9076-3D1206C981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1163" y="474860"/>
                <a:ext cx="8275637" cy="5651303"/>
              </a:xfrm>
              <a:blipFill>
                <a:blip r:embed="rId2"/>
                <a:stretch>
                  <a:fillRect l="-589" t="-10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Group 4">
            <a:extLst>
              <a:ext uri="{FF2B5EF4-FFF2-40B4-BE49-F238E27FC236}">
                <a16:creationId xmlns:a16="http://schemas.microsoft.com/office/drawing/2014/main" id="{9636C608-C36A-412E-B4A4-B1FBC783E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817613"/>
              </p:ext>
            </p:extLst>
          </p:nvPr>
        </p:nvGraphicFramePr>
        <p:xfrm>
          <a:off x="4877175" y="2976851"/>
          <a:ext cx="4184410" cy="3149312"/>
        </p:xfrm>
        <a:graphic>
          <a:graphicData uri="http://schemas.openxmlformats.org/drawingml/2006/table">
            <a:tbl>
              <a:tblPr/>
              <a:tblGrid>
                <a:gridCol w="631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8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81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81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8131">
                  <a:extLst>
                    <a:ext uri="{9D8B030D-6E8A-4147-A177-3AD203B41FA5}">
                      <a16:colId xmlns:a16="http://schemas.microsoft.com/office/drawing/2014/main" val="3369177942"/>
                    </a:ext>
                  </a:extLst>
                </a:gridCol>
              </a:tblGrid>
              <a:tr h="2597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Symbol" pitchFamily="18" charset="2"/>
                      </a:endParaRP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a’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b’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c’ 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7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x=0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x&gt;y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y=0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x=-1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x-1&gt;y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y=0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729468"/>
                  </a:ext>
                </a:extLst>
              </a:tr>
              <a:tr h="324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6184613"/>
                  </a:ext>
                </a:extLst>
              </a:tr>
              <a:tr h="324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3473413"/>
                  </a:ext>
                </a:extLst>
              </a:tr>
              <a:tr h="324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1403049"/>
                  </a:ext>
                </a:extLst>
              </a:tr>
              <a:tr h="324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5039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501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739A86C-BBE1-4534-899F-750022C26D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Approach</a:t>
            </a:r>
          </a:p>
        </p:txBody>
      </p:sp>
      <p:graphicFrame>
        <p:nvGraphicFramePr>
          <p:cNvPr id="5123" name="Object 3">
            <a:extLst>
              <a:ext uri="{FF2B5EF4-FFF2-40B4-BE49-F238E27FC236}">
                <a16:creationId xmlns:a16="http://schemas.microsoft.com/office/drawing/2014/main" id="{2487BF1C-5CBD-4986-941B-56AF58CA4664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-487363" y="1997075"/>
          <a:ext cx="10034588" cy="406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Visio" r:id="rId4" imgW="7228176" imgH="2928580" progId="Visio.Drawing.11">
                  <p:embed/>
                </p:oleObj>
              </mc:Choice>
              <mc:Fallback>
                <p:oleObj name="Visio" r:id="rId4" imgW="7228176" imgH="2928580" progId="Visio.Drawing.11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487363" y="1997075"/>
                        <a:ext cx="10034588" cy="406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4B48AB9-B063-4746-9AB1-A8352A8CCCDB}"/>
              </a:ext>
            </a:extLst>
          </p:cNvPr>
          <p:cNvSpPr/>
          <p:nvPr/>
        </p:nvSpPr>
        <p:spPr>
          <a:xfrm>
            <a:off x="411163" y="1669774"/>
            <a:ext cx="5433045" cy="139147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EDE0C-1325-46FB-A119-D8E5BA75A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63" y="-145786"/>
            <a:ext cx="8275637" cy="681038"/>
          </a:xfrm>
        </p:spPr>
        <p:txBody>
          <a:bodyPr/>
          <a:lstStyle/>
          <a:p>
            <a:r>
              <a:rPr lang="en-US" dirty="0"/>
              <a:t>Multiple Predicates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2FD06DF-61F3-465F-9076-3D1206C981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11163" y="474860"/>
                <a:ext cx="8275637" cy="5651303"/>
              </a:xfrm>
            </p:spPr>
            <p:txBody>
              <a:bodyPr>
                <a:normAutofit lnSpcReduction="10000"/>
              </a:bodyPr>
              <a:lstStyle/>
              <a:p>
                <a:pPr marL="0" indent="0" eaLnBrk="1" hangingPunct="1"/>
                <a:r>
                  <a:rPr lang="en-US" altLang="en-US" sz="1800" dirty="0">
                    <a:cs typeface="Arial" panose="020B0604020202020204" pitchFamily="34" charset="0"/>
                  </a:rPr>
                  <a:t>To beginning of program, add an assumption that impossible combinations cannot happen.</a:t>
                </a:r>
              </a:p>
              <a:p>
                <a:pPr marL="0" indent="0" eaLnBrk="1" hangingPunct="1"/>
                <a:r>
                  <a:rPr lang="en-US" altLang="en-US" sz="1800" dirty="0">
                    <a:cs typeface="Arial" panose="020B0604020202020204" pitchFamily="34" charset="0"/>
                  </a:rPr>
                  <a:t>Example:</a:t>
                </a:r>
              </a:p>
              <a:p>
                <a:pPr marL="457200" indent="-457200" eaLnBrk="1" hangingPunct="1">
                  <a:buFont typeface="Arial" panose="020B0604020202020204" pitchFamily="34" charset="0"/>
                  <a:buChar char="•"/>
                </a:pPr>
                <a:r>
                  <a:rPr lang="en-US" altLang="en-US" sz="1800" dirty="0">
                    <a:cs typeface="Arial" panose="020B0604020202020204" pitchFamily="34" charset="0"/>
                  </a:rPr>
                  <a:t>Predicates:</a:t>
                </a:r>
                <a:r>
                  <a:rPr lang="en-US" altLang="en-US" sz="18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altLang="en-US" sz="1800" dirty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a={x=0}</a:t>
                </a:r>
                <a:r>
                  <a:rPr lang="en-US" altLang="en-US" sz="1800" dirty="0">
                    <a:cs typeface="Arial" panose="020B0604020202020204" pitchFamily="34" charset="0"/>
                  </a:rPr>
                  <a:t>,</a:t>
                </a:r>
                <a:r>
                  <a:rPr lang="en-US" altLang="en-US" sz="18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altLang="en-US" sz="1800" dirty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b={x&gt;y}</a:t>
                </a:r>
                <a:r>
                  <a:rPr lang="en-US" altLang="en-US" sz="1800" dirty="0">
                    <a:cs typeface="Arial" panose="020B0604020202020204" pitchFamily="34" charset="0"/>
                  </a:rPr>
                  <a:t>,</a:t>
                </a:r>
                <a:r>
                  <a:rPr lang="en-US" altLang="en-US" sz="1800" dirty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c={y=0}</a:t>
                </a:r>
                <a:r>
                  <a:rPr lang="en-US" altLang="en-US" sz="1800" dirty="0">
                    <a:cs typeface="Arial" panose="020B0604020202020204" pitchFamily="34" charset="0"/>
                  </a:rPr>
                  <a:t> </a:t>
                </a:r>
                <a:endParaRPr lang="en-US" alt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457200" indent="-457200" eaLnBrk="1" hangingPunct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800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𝑎</m:t>
                    </m:r>
                    <m:r>
                      <a:rPr lang="en-US" sz="1800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=</m:t>
                    </m:r>
                    <m:r>
                      <a:rPr lang="en-US" sz="1800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𝑏</m:t>
                    </m:r>
                    <m:r>
                      <a:rPr lang="en-US" sz="1800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=</m:t>
                    </m:r>
                    <m:r>
                      <a:rPr lang="en-US" sz="1800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𝑐</m:t>
                    </m:r>
                    <m:r>
                      <a:rPr lang="en-US" sz="1800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=1 </m:t>
                    </m:r>
                  </m:oMath>
                </a14:m>
                <a:r>
                  <a:rPr lang="en-US" sz="1800" dirty="0"/>
                  <a:t>cannot happen</a:t>
                </a:r>
              </a:p>
              <a:p>
                <a:pPr marL="457200" indent="-457200" eaLnBrk="1" hangingPunct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Possible abstraction of </a:t>
                </a:r>
                <a:r>
                  <a:rPr lang="en-US" sz="18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x:=x+1 </a:t>
                </a:r>
                <a:r>
                  <a:rPr lang="en-US" sz="1800" dirty="0"/>
                  <a:t>is given in table</a:t>
                </a:r>
              </a:p>
              <a:p>
                <a:pPr marL="457200" indent="-457200" eaLnBrk="1" hangingPunct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Program		abstraction</a:t>
                </a:r>
              </a:p>
              <a:p>
                <a:pPr marL="0" indent="0" eaLnBrk="1" hangingPunct="1"/>
                <a:r>
                  <a:rPr lang="en-US" sz="1800" dirty="0"/>
                  <a:t>			</a:t>
                </a:r>
                <a:r>
                  <a:rPr lang="en-US" sz="1800" b="1" dirty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assume(!(a &amp;&amp; b &amp;&amp; c))</a:t>
                </a:r>
              </a:p>
              <a:p>
                <a:pPr marL="0" indent="0" eaLnBrk="1" hangingPunct="1"/>
                <a:r>
                  <a:rPr lang="en-US" sz="1800" dirty="0"/>
                  <a:t>	</a:t>
                </a:r>
                <a:r>
                  <a:rPr lang="en-US" sz="16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x := 0		</a:t>
                </a:r>
                <a:r>
                  <a:rPr lang="en-US" sz="1800" dirty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a := T</a:t>
                </a:r>
              </a:p>
              <a:p>
                <a:pPr marL="0" indent="0" eaLnBrk="1" hangingPunct="1"/>
                <a:r>
                  <a:rPr lang="en-US" sz="16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x := x + 1	</a:t>
                </a:r>
                <a:r>
                  <a:rPr lang="en-US" sz="1800" dirty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see table</a:t>
                </a:r>
              </a:p>
              <a:p>
                <a:pPr marL="0" indent="0" eaLnBrk="1" hangingPunct="1"/>
                <a:r>
                  <a:rPr lang="en-US" sz="16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assert(x !=0)	</a:t>
                </a:r>
                <a:r>
                  <a:rPr lang="en-US" sz="1800" dirty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assert(!a)</a:t>
                </a:r>
              </a:p>
              <a:p>
                <a:pPr marL="285750" indent="-285750" eaLnBrk="1" hangingPunct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Execution of abstract program:</a:t>
                </a:r>
              </a:p>
              <a:p>
                <a:pPr marL="400050" lvl="1" indent="0" eaLnBrk="1" hangingPunct="1">
                  <a:buNone/>
                </a:pPr>
                <a:r>
                  <a:rPr lang="en-US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</a:t>
                </a:r>
                <a:r>
                  <a:rPr lang="en-US" sz="1600" dirty="0">
                    <a:solidFill>
                      <a:srgbClr val="0070C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(</a:t>
                </a:r>
                <a:r>
                  <a:rPr lang="en-US" sz="1600" dirty="0" err="1">
                    <a:solidFill>
                      <a:srgbClr val="0070C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a,b,c</a:t>
                </a:r>
                <a:r>
                  <a:rPr lang="en-US" sz="1600" dirty="0">
                    <a:solidFill>
                      <a:srgbClr val="0070C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) = (T,T,T)</a:t>
                </a:r>
              </a:p>
              <a:p>
                <a:pPr marL="400050" lvl="1" indent="0" eaLnBrk="1" hangingPunct="1">
                  <a:buNone/>
                </a:pPr>
                <a:r>
                  <a:rPr lang="en-US" sz="1600" dirty="0">
                    <a:solidFill>
                      <a:srgbClr val="0070C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a := T</a:t>
                </a:r>
              </a:p>
              <a:p>
                <a:pPr marL="400050" lvl="1" indent="0" eaLnBrk="1" hangingPunct="1">
                  <a:buNone/>
                </a:pPr>
                <a:r>
                  <a:rPr lang="en-US" sz="1600" dirty="0">
                    <a:solidFill>
                      <a:srgbClr val="0070C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	(</a:t>
                </a:r>
                <a:r>
                  <a:rPr lang="en-US" sz="1600" dirty="0" err="1">
                    <a:solidFill>
                      <a:srgbClr val="0070C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a,b,c</a:t>
                </a:r>
                <a:r>
                  <a:rPr lang="en-US" sz="1600" dirty="0">
                    <a:solidFill>
                      <a:srgbClr val="0070C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) = (T,T,T)</a:t>
                </a:r>
              </a:p>
              <a:p>
                <a:pPr marL="400050" lvl="1" indent="0" eaLnBrk="1" hangingPunct="1">
                  <a:buNone/>
                </a:pPr>
                <a:r>
                  <a:rPr lang="en-US" sz="1600" dirty="0">
                    <a:solidFill>
                      <a:srgbClr val="0070C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see table</a:t>
                </a:r>
              </a:p>
              <a:p>
                <a:pPr marL="400050" lvl="1" indent="0" eaLnBrk="1" hangingPunct="1">
                  <a:buNone/>
                </a:pPr>
                <a:r>
                  <a:rPr lang="en-US" sz="1600" dirty="0">
                    <a:solidFill>
                      <a:srgbClr val="0070C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	(</a:t>
                </a:r>
                <a:r>
                  <a:rPr lang="en-US" sz="1600" dirty="0" err="1">
                    <a:solidFill>
                      <a:srgbClr val="0070C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a,b,c</a:t>
                </a:r>
                <a:r>
                  <a:rPr lang="en-US" sz="1600" dirty="0">
                    <a:solidFill>
                      <a:srgbClr val="0070C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) = (T,T,T)</a:t>
                </a:r>
              </a:p>
              <a:p>
                <a:pPr marL="400050" lvl="1" indent="0" eaLnBrk="1" hangingPunct="1">
                  <a:buNone/>
                </a:pPr>
                <a:r>
                  <a:rPr lang="en-US" sz="1600" dirty="0">
                    <a:solidFill>
                      <a:srgbClr val="0070C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assert(!a)</a:t>
                </a:r>
              </a:p>
              <a:p>
                <a:pPr marL="400050" lvl="1" indent="0" eaLnBrk="1" hangingPunct="1">
                  <a:buNone/>
                </a:pPr>
                <a:r>
                  <a:rPr lang="en-US" sz="1600" dirty="0">
                    <a:solidFill>
                      <a:srgbClr val="0070C0"/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	fails</a:t>
                </a:r>
                <a:endPara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2FD06DF-61F3-465F-9076-3D1206C981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1163" y="474860"/>
                <a:ext cx="8275637" cy="5651303"/>
              </a:xfrm>
              <a:blipFill>
                <a:blip r:embed="rId2"/>
                <a:stretch>
                  <a:fillRect l="-589" t="-10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Group 4">
            <a:extLst>
              <a:ext uri="{FF2B5EF4-FFF2-40B4-BE49-F238E27FC236}">
                <a16:creationId xmlns:a16="http://schemas.microsoft.com/office/drawing/2014/main" id="{9636C608-C36A-412E-B4A4-B1FBC783E29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877175" y="2976851"/>
          <a:ext cx="4184410" cy="3149312"/>
        </p:xfrm>
        <a:graphic>
          <a:graphicData uri="http://schemas.openxmlformats.org/drawingml/2006/table">
            <a:tbl>
              <a:tblPr/>
              <a:tblGrid>
                <a:gridCol w="631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8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81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81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8131">
                  <a:extLst>
                    <a:ext uri="{9D8B030D-6E8A-4147-A177-3AD203B41FA5}">
                      <a16:colId xmlns:a16="http://schemas.microsoft.com/office/drawing/2014/main" val="3369177942"/>
                    </a:ext>
                  </a:extLst>
                </a:gridCol>
              </a:tblGrid>
              <a:tr h="2597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Symbol" pitchFamily="18" charset="2"/>
                      </a:endParaRP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a’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b’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c’ 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7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x=0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x&gt;y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y=0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x=-1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x-1&gt;y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y=0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729468"/>
                  </a:ext>
                </a:extLst>
              </a:tr>
              <a:tr h="324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6184613"/>
                  </a:ext>
                </a:extLst>
              </a:tr>
              <a:tr h="324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3473413"/>
                  </a:ext>
                </a:extLst>
              </a:tr>
              <a:tr h="324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1403049"/>
                  </a:ext>
                </a:extLst>
              </a:tr>
              <a:tr h="324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92987" marR="92987" marT="46500" marB="465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5039872"/>
                  </a:ext>
                </a:extLst>
              </a:tr>
            </a:tbl>
          </a:graphicData>
        </a:graphic>
      </p:graphicFrame>
      <p:sp>
        <p:nvSpPr>
          <p:cNvPr id="5" name="Cross 4">
            <a:extLst>
              <a:ext uri="{FF2B5EF4-FFF2-40B4-BE49-F238E27FC236}">
                <a16:creationId xmlns:a16="http://schemas.microsoft.com/office/drawing/2014/main" id="{FEF49539-2B0F-4E5F-B25B-C34BFE6FA4C6}"/>
              </a:ext>
            </a:extLst>
          </p:cNvPr>
          <p:cNvSpPr/>
          <p:nvPr/>
        </p:nvSpPr>
        <p:spPr>
          <a:xfrm rot="18777345">
            <a:off x="1036906" y="3834266"/>
            <a:ext cx="2153115" cy="2153115"/>
          </a:xfrm>
          <a:prstGeom prst="plus">
            <a:avLst>
              <a:gd name="adj" fmla="val 4624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9271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014A941-3F23-4A67-94ED-ADC845EBF6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Another Example</a:t>
            </a:r>
          </a:p>
        </p:txBody>
      </p:sp>
      <p:sp>
        <p:nvSpPr>
          <p:cNvPr id="23555" name="Rectangle 4">
            <a:extLst>
              <a:ext uri="{FF2B5EF4-FFF2-40B4-BE49-F238E27FC236}">
                <a16:creationId xmlns:a16="http://schemas.microsoft.com/office/drawing/2014/main" id="{92DC1BDF-6020-4D0C-9C1E-BC1A4752BFA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done = 0;</a:t>
            </a:r>
          </a:p>
          <a:p>
            <a:pPr marL="0" indent="0"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while(done == 0){</a:t>
            </a:r>
          </a:p>
          <a:p>
            <a:pPr marL="0" indent="0"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  if(x != 0)</a:t>
            </a:r>
          </a:p>
          <a:p>
            <a:pPr marL="0" indent="0"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    x--;</a:t>
            </a:r>
          </a:p>
          <a:p>
            <a:pPr marL="0" indent="0"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  else</a:t>
            </a:r>
          </a:p>
          <a:p>
            <a:pPr marL="0" indent="0"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    done++;</a:t>
            </a:r>
          </a:p>
          <a:p>
            <a:pPr marL="0" indent="0"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assert(x == 0);</a:t>
            </a:r>
          </a:p>
        </p:txBody>
      </p:sp>
      <p:sp>
        <p:nvSpPr>
          <p:cNvPr id="23556" name="Rectangle 5">
            <a:extLst>
              <a:ext uri="{FF2B5EF4-FFF2-40B4-BE49-F238E27FC236}">
                <a16:creationId xmlns:a16="http://schemas.microsoft.com/office/drawing/2014/main" id="{DC17C9ED-8587-41E2-9215-8A49D3686754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2400"/>
              <a:t>How do you argue that the program is correct?</a:t>
            </a:r>
          </a:p>
          <a:p>
            <a:pPr marL="0" indent="0" eaLnBrk="1" hangingPunct="1"/>
            <a:endParaRPr lang="en-US" altLang="en-US" sz="2400"/>
          </a:p>
          <a:p>
            <a:pPr marL="0" indent="0" eaLnBrk="1" hangingPunct="1"/>
            <a:r>
              <a:rPr lang="en-US" altLang="en-US" sz="2400"/>
              <a:t>Which predicates do you need to prove that?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177F2C9-7683-4349-A736-751A63357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Calls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CA94D62-DC15-4D61-9A9C-A85D98C86F4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tabLst>
                <a:tab pos="447675" algn="l"/>
                <a:tab pos="719138" algn="l"/>
              </a:tabLst>
            </a:pPr>
            <a:r>
              <a:rPr lang="en-US" dirty="0"/>
              <a:t>int y;</a:t>
            </a:r>
          </a:p>
          <a:p>
            <a:pPr>
              <a:tabLst>
                <a:tab pos="447675" algn="l"/>
                <a:tab pos="719138" algn="l"/>
              </a:tabLst>
            </a:pPr>
            <a:endParaRPr lang="en-US" dirty="0"/>
          </a:p>
          <a:p>
            <a:pPr>
              <a:tabLst>
                <a:tab pos="447675" algn="l"/>
                <a:tab pos="719138" algn="l"/>
              </a:tabLst>
            </a:pPr>
            <a:r>
              <a:rPr lang="en-US" dirty="0"/>
              <a:t>f(){</a:t>
            </a:r>
          </a:p>
          <a:p>
            <a:pPr>
              <a:tabLst>
                <a:tab pos="447675" algn="l"/>
                <a:tab pos="719138" algn="l"/>
              </a:tabLst>
            </a:pPr>
            <a:r>
              <a:rPr lang="en-US" dirty="0"/>
              <a:t>	h(y);</a:t>
            </a:r>
          </a:p>
          <a:p>
            <a:pPr>
              <a:tabLst>
                <a:tab pos="447675" algn="l"/>
                <a:tab pos="719138" algn="l"/>
              </a:tabLst>
            </a:pPr>
            <a:r>
              <a:rPr lang="en-US" dirty="0"/>
              <a:t>}</a:t>
            </a:r>
          </a:p>
          <a:p>
            <a:pPr>
              <a:tabLst>
                <a:tab pos="447675" algn="l"/>
                <a:tab pos="719138" algn="l"/>
              </a:tabLst>
            </a:pPr>
            <a:endParaRPr lang="en-US" dirty="0"/>
          </a:p>
          <a:p>
            <a:pPr>
              <a:tabLst>
                <a:tab pos="447675" algn="l"/>
                <a:tab pos="719138" algn="l"/>
              </a:tabLst>
            </a:pPr>
            <a:r>
              <a:rPr lang="pl-PL" dirty="0"/>
              <a:t>void h(int z){</a:t>
            </a:r>
          </a:p>
          <a:p>
            <a:pPr>
              <a:tabLst>
                <a:tab pos="447675" algn="l"/>
                <a:tab pos="719138" algn="l"/>
              </a:tabLst>
            </a:pPr>
            <a:r>
              <a:rPr lang="en-US" dirty="0"/>
              <a:t>	y = z;</a:t>
            </a:r>
          </a:p>
          <a:p>
            <a:pPr>
              <a:tabLst>
                <a:tab pos="447675" algn="l"/>
                <a:tab pos="719138" algn="l"/>
              </a:tabLst>
            </a:pPr>
            <a:r>
              <a:rPr lang="en-US" dirty="0"/>
              <a:t>}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A061B8D-EE1D-40D2-928A-0AB56C9267B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bool b; // y&gt;0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f(){</a:t>
            </a:r>
          </a:p>
          <a:p>
            <a:r>
              <a:rPr lang="en-US" dirty="0">
                <a:solidFill>
                  <a:srgbClr val="0070C0"/>
                </a:solidFill>
              </a:rPr>
              <a:t>  </a:t>
            </a:r>
          </a:p>
          <a:p>
            <a:r>
              <a:rPr lang="en-US" dirty="0">
                <a:solidFill>
                  <a:srgbClr val="0070C0"/>
                </a:solidFill>
              </a:rPr>
              <a:t>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void h(bool c){ // c: z =0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0318578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177F2C9-7683-4349-A736-751A63357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Calls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CA94D62-DC15-4D61-9A9C-A85D98C86F4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tabLst>
                <a:tab pos="447675" algn="l"/>
                <a:tab pos="719138" algn="l"/>
              </a:tabLst>
            </a:pPr>
            <a:r>
              <a:rPr lang="en-US" dirty="0"/>
              <a:t>int y;</a:t>
            </a:r>
          </a:p>
          <a:p>
            <a:pPr>
              <a:tabLst>
                <a:tab pos="447675" algn="l"/>
                <a:tab pos="719138" algn="l"/>
              </a:tabLst>
            </a:pPr>
            <a:endParaRPr lang="en-US" dirty="0"/>
          </a:p>
          <a:p>
            <a:pPr>
              <a:tabLst>
                <a:tab pos="447675" algn="l"/>
                <a:tab pos="719138" algn="l"/>
              </a:tabLst>
            </a:pPr>
            <a:r>
              <a:rPr lang="en-US" dirty="0"/>
              <a:t>f(){</a:t>
            </a:r>
          </a:p>
          <a:p>
            <a:pPr>
              <a:tabLst>
                <a:tab pos="447675" algn="l"/>
                <a:tab pos="719138" algn="l"/>
              </a:tabLst>
            </a:pPr>
            <a:r>
              <a:rPr lang="en-US" dirty="0"/>
              <a:t>	h(y);</a:t>
            </a:r>
          </a:p>
          <a:p>
            <a:pPr>
              <a:tabLst>
                <a:tab pos="447675" algn="l"/>
                <a:tab pos="719138" algn="l"/>
              </a:tabLst>
            </a:pPr>
            <a:r>
              <a:rPr lang="en-US" dirty="0"/>
              <a:t>}</a:t>
            </a:r>
          </a:p>
          <a:p>
            <a:pPr>
              <a:tabLst>
                <a:tab pos="447675" algn="l"/>
                <a:tab pos="719138" algn="l"/>
              </a:tabLst>
            </a:pPr>
            <a:endParaRPr lang="en-US" dirty="0"/>
          </a:p>
          <a:p>
            <a:pPr>
              <a:tabLst>
                <a:tab pos="447675" algn="l"/>
                <a:tab pos="719138" algn="l"/>
              </a:tabLst>
            </a:pPr>
            <a:r>
              <a:rPr lang="pl-PL" dirty="0"/>
              <a:t>void h(int z){</a:t>
            </a:r>
          </a:p>
          <a:p>
            <a:pPr>
              <a:tabLst>
                <a:tab pos="447675" algn="l"/>
                <a:tab pos="719138" algn="l"/>
              </a:tabLst>
            </a:pPr>
            <a:r>
              <a:rPr lang="en-US" dirty="0"/>
              <a:t>	y = z;</a:t>
            </a:r>
          </a:p>
          <a:p>
            <a:pPr>
              <a:tabLst>
                <a:tab pos="447675" algn="l"/>
                <a:tab pos="719138" algn="l"/>
              </a:tabLst>
            </a:pPr>
            <a:r>
              <a:rPr lang="en-US" dirty="0"/>
              <a:t>}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A061B8D-EE1D-40D2-928A-0AB56C9267B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bool b; // y&gt;0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f(){</a:t>
            </a:r>
          </a:p>
          <a:p>
            <a:r>
              <a:rPr lang="en-US" dirty="0">
                <a:solidFill>
                  <a:srgbClr val="0070C0"/>
                </a:solidFill>
              </a:rPr>
              <a:t>    h(b ? F : *)</a:t>
            </a:r>
          </a:p>
          <a:p>
            <a:r>
              <a:rPr lang="en-US" dirty="0">
                <a:solidFill>
                  <a:srgbClr val="0070C0"/>
                </a:solidFill>
              </a:rPr>
              <a:t>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void h(bool c){ // c: z =0</a:t>
            </a:r>
          </a:p>
          <a:p>
            <a:r>
              <a:rPr lang="en-US" dirty="0">
                <a:solidFill>
                  <a:srgbClr val="0070C0"/>
                </a:solidFill>
              </a:rPr>
              <a:t>	b = c ? F : *;</a:t>
            </a:r>
          </a:p>
          <a:p>
            <a:r>
              <a:rPr lang="en-US" dirty="0">
                <a:solidFill>
                  <a:srgbClr val="0070C0"/>
                </a:solidFill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200739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B5448671-A7A1-423D-98F2-FCC2B80F01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Abstraction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24C3C5B2-9DD4-4098-8E92-594DE782A4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/>
              <a:t>Tricky: find the proper abstraction!</a:t>
            </a:r>
          </a:p>
          <a:p>
            <a:pPr lvl="1" eaLnBrk="1" hangingPunct="1"/>
            <a:r>
              <a:rPr lang="en-US" altLang="en-US"/>
              <a:t>You use the counterexamples, but how?</a:t>
            </a:r>
          </a:p>
          <a:p>
            <a:pPr lvl="1" eaLnBrk="1" hangingPunct="1"/>
            <a:r>
              <a:rPr lang="en-US" altLang="en-US"/>
              <a:t>You can do it by hand</a:t>
            </a:r>
          </a:p>
          <a:p>
            <a:pPr lvl="1" eaLnBrk="1" hangingPunct="1"/>
            <a:r>
              <a:rPr lang="en-US" altLang="en-US"/>
              <a:t>You can try to do it automatically</a:t>
            </a:r>
          </a:p>
          <a:p>
            <a:pPr eaLnBrk="1" hangingPunct="1">
              <a:buFontTx/>
              <a:buChar char="•"/>
            </a:pPr>
            <a:r>
              <a:rPr lang="en-US" altLang="en-US"/>
              <a:t>Automatically finding the proper abstraction cannot always work.  Why not?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2F08AA7-043B-4BAD-8844-F3A1619B06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1163" y="425450"/>
            <a:ext cx="8275637" cy="681038"/>
          </a:xfrm>
        </p:spPr>
        <p:txBody>
          <a:bodyPr/>
          <a:lstStyle/>
          <a:p>
            <a:pPr eaLnBrk="1" hangingPunct="1"/>
            <a:r>
              <a:rPr lang="en-US" altLang="en-US"/>
              <a:t>Precisely: assignment</a:t>
            </a:r>
          </a:p>
        </p:txBody>
      </p:sp>
      <p:sp>
        <p:nvSpPr>
          <p:cNvPr id="39939" name="Rectangle 4">
            <a:extLst>
              <a:ext uri="{FF2B5EF4-FFF2-40B4-BE49-F238E27FC236}">
                <a16:creationId xmlns:a16="http://schemas.microsoft.com/office/drawing/2014/main" id="{7EBD9FC1-E3ED-4D59-9C28-BBE60EFBE54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11163" y="974725"/>
            <a:ext cx="4060825" cy="49403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</a:pPr>
            <a:r>
              <a:rPr lang="en-US" altLang="en-US" sz="1400"/>
              <a:t>Original: </a:t>
            </a: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x:= e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1400"/>
              <a:t>Predicates p1,…,pn.</a:t>
            </a:r>
          </a:p>
          <a:p>
            <a:pPr marL="0" indent="0" eaLnBrk="1" hangingPunct="1">
              <a:lnSpc>
                <a:spcPct val="80000"/>
              </a:lnSpc>
            </a:pPr>
            <a:endParaRPr lang="en-US" altLang="en-US" sz="1400"/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1400"/>
              <a:t>Suppose we have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{qi}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x := e;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{pi}</a:t>
            </a:r>
          </a:p>
          <a:p>
            <a:pPr marL="0" indent="0" eaLnBrk="1" hangingPunct="1">
              <a:lnSpc>
                <a:spcPct val="80000"/>
              </a:lnSpc>
            </a:pPr>
            <a:endParaRPr lang="en-US" alt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1400"/>
              <a:t>Let ai be the disjunction of  assignments to p1…pn that imply qi.</a:t>
            </a:r>
          </a:p>
          <a:p>
            <a:pPr marL="0" indent="0" eaLnBrk="1" hangingPunct="1">
              <a:lnSpc>
                <a:spcPct val="80000"/>
              </a:lnSpc>
            </a:pPr>
            <a:endParaRPr lang="en-US" altLang="en-US" sz="1400"/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1400"/>
              <a:t>let bi be the disjunction of  assignments to p1…pn that imply </a:t>
            </a:r>
            <a:r>
              <a:rPr lang="en-US" altLang="en-US" sz="1400">
                <a:sym typeface="Symbol" panose="05050102010706020507" pitchFamily="18" charset="2"/>
              </a:rPr>
              <a:t>qi.</a:t>
            </a:r>
          </a:p>
          <a:p>
            <a:pPr marL="0" indent="0" eaLnBrk="1" hangingPunct="1">
              <a:lnSpc>
                <a:spcPct val="80000"/>
              </a:lnSpc>
            </a:pPr>
            <a:endParaRPr lang="en-US" altLang="en-US" sz="1400"/>
          </a:p>
          <a:p>
            <a:pPr marL="0" indent="0" eaLnBrk="1" hangingPunct="1">
              <a:lnSpc>
                <a:spcPct val="80000"/>
              </a:lnSpc>
            </a:pPr>
            <a:endParaRPr lang="en-US" altLang="en-US" sz="1400"/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x := e</a:t>
            </a:r>
            <a:r>
              <a:rPr lang="en-US" altLang="en-US" sz="1400"/>
              <a:t> is replaced by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140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simultaneous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140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p1 = a1 ? T : b1 ? F : *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140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140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pn = an ? T : bn ? F : *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140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simultaneous</a:t>
            </a:r>
          </a:p>
        </p:txBody>
      </p:sp>
      <p:sp>
        <p:nvSpPr>
          <p:cNvPr id="19460" name="Rectangle 5">
            <a:extLst>
              <a:ext uri="{FF2B5EF4-FFF2-40B4-BE49-F238E27FC236}">
                <a16:creationId xmlns:a16="http://schemas.microsoft.com/office/drawing/2014/main" id="{D448368B-A3BC-473C-9107-9ECFBF6EF1C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974725"/>
            <a:ext cx="4343400" cy="49403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defRPr/>
            </a:pPr>
            <a:r>
              <a:rPr lang="en-US" sz="1100" b="1" dirty="0">
                <a:cs typeface="Arial" charset="0"/>
              </a:rPr>
              <a:t>example</a:t>
            </a:r>
          </a:p>
          <a:p>
            <a:pPr marL="0" indent="0" eaLnBrk="1" hangingPunct="1">
              <a:lnSpc>
                <a:spcPct val="80000"/>
              </a:lnSpc>
              <a:defRPr/>
            </a:pPr>
            <a:endParaRPr lang="en-US" sz="1100" b="1" dirty="0"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n-US" sz="1100" dirty="0">
                <a:cs typeface="Arial" charset="0"/>
              </a:rPr>
              <a:t>Assignment: b := b+1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n-US" sz="1100" dirty="0">
                <a:cs typeface="Arial" charset="0"/>
              </a:rPr>
              <a:t>Predicates: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p1 = {a </a:t>
            </a:r>
            <a:r>
              <a:rPr lang="en-US" sz="11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 b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1100" dirty="0">
                <a:latin typeface="+mj-lt"/>
                <a:cs typeface="Courier New" pitchFamily="49" charset="0"/>
              </a:rPr>
              <a:t>and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p2 = {a=b+1}</a:t>
            </a:r>
          </a:p>
          <a:p>
            <a:pPr marL="0" indent="0" eaLnBrk="1" hangingPunct="1">
              <a:lnSpc>
                <a:spcPct val="80000"/>
              </a:lnSpc>
              <a:defRPr/>
            </a:pPr>
            <a:endParaRPr lang="en-US" sz="1100" dirty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{a </a:t>
            </a:r>
            <a:r>
              <a:rPr lang="en-US" sz="11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 b + 1}    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{a = b + 2}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b := b + 1     b := b + 1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{a </a:t>
            </a:r>
            <a:r>
              <a:rPr lang="en-US" sz="11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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b}        {a = b + 1}</a:t>
            </a:r>
          </a:p>
          <a:p>
            <a:pPr marL="0" indent="0" eaLnBrk="1" hangingPunct="1">
              <a:lnSpc>
                <a:spcPct val="80000"/>
              </a:lnSpc>
              <a:defRPr/>
            </a:pPr>
            <a:endParaRPr lang="en-US" sz="1100" dirty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Look at the table: row TT, TF, and FT have a T in column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100" dirty="0" err="1">
                <a:latin typeface="Courier New" pitchFamily="49" charset="0"/>
                <a:cs typeface="Courier New" pitchFamily="49" charset="0"/>
                <a:sym typeface="Symbol"/>
              </a:rPr>
              <a:t>b</a:t>
            </a:r>
            <a:r>
              <a:rPr lang="en-US" sz="1100" dirty="0">
                <a:latin typeface="Courier New" pitchFamily="49" charset="0"/>
                <a:cs typeface="Courier New" pitchFamily="49" charset="0"/>
                <a:sym typeface="Symbol"/>
              </a:rPr>
              <a:t> and TT and FF have an F in that column.  Therefore:</a:t>
            </a:r>
            <a:endParaRPr lang="en-US" sz="1100" dirty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p1 </a:t>
            </a:r>
            <a:r>
              <a:rPr lang="en-US" sz="11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 p2           implies a  b + 1 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n-US" sz="1100" dirty="0">
                <a:latin typeface="Courier New" pitchFamily="49" charset="0"/>
                <a:cs typeface="Courier New" pitchFamily="49" charset="0"/>
                <a:sym typeface="Symbol"/>
              </a:rPr>
              <a:t>(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p1</a:t>
            </a:r>
            <a:r>
              <a:rPr lang="en-US" sz="1100" dirty="0">
                <a:latin typeface="Courier New" pitchFamily="49" charset="0"/>
                <a:cs typeface="Courier New" pitchFamily="49" charset="0"/>
                <a:sym typeface="Symbol"/>
              </a:rPr>
              <a:t></a:t>
            </a:r>
            <a:r>
              <a:rPr lang="en-US" sz="11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p2)(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p1</a:t>
            </a:r>
            <a:r>
              <a:rPr lang="en-US" sz="1100" dirty="0">
                <a:latin typeface="Courier New" pitchFamily="49" charset="0"/>
                <a:cs typeface="Courier New" pitchFamily="49" charset="0"/>
                <a:sym typeface="Symbol"/>
              </a:rPr>
              <a:t></a:t>
            </a:r>
            <a:r>
              <a:rPr lang="en-US" sz="11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p2) implies a &gt; b + 1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n-US" sz="11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(note: false implies anything)</a:t>
            </a:r>
          </a:p>
          <a:p>
            <a:pPr marL="0" indent="0" eaLnBrk="1" hangingPunct="1">
              <a:lnSpc>
                <a:spcPct val="80000"/>
              </a:lnSpc>
              <a:defRPr/>
            </a:pPr>
            <a:endParaRPr lang="en-US" sz="1100" dirty="0">
              <a:latin typeface="Courier New" pitchFamily="49" charset="0"/>
              <a:cs typeface="Courier New" pitchFamily="49" charset="0"/>
              <a:sym typeface="Symbol" pitchFamily="18" charset="2"/>
            </a:endParaRP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n-US" sz="11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For the 2</a:t>
            </a:r>
            <a:r>
              <a:rPr lang="en-US" sz="1100" baseline="300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nd</a:t>
            </a:r>
            <a:r>
              <a:rPr lang="en-US" sz="11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 predicate: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n-US" sz="11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p1  p2 implies a = b+2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p1 </a:t>
            </a:r>
            <a:r>
              <a:rPr lang="en-US" sz="11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 p2 implies a  b+2</a:t>
            </a:r>
          </a:p>
          <a:p>
            <a:pPr marL="0" indent="0" eaLnBrk="1" hangingPunct="1">
              <a:lnSpc>
                <a:spcPct val="80000"/>
              </a:lnSpc>
              <a:defRPr/>
            </a:pPr>
            <a:endParaRPr lang="en-US" sz="1100" dirty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b:=b+1 </a:t>
            </a:r>
            <a:r>
              <a:rPr lang="en-US" sz="1100" dirty="0">
                <a:cs typeface="Arial" charset="0"/>
              </a:rPr>
              <a:t>is abstracted to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n-US" sz="11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simultaneous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n-US" sz="11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{</a:t>
            </a:r>
            <a:r>
              <a:rPr lang="en-US" sz="110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100" dirty="0" err="1">
                <a:solidFill>
                  <a:schemeClr val="accent2"/>
                </a:solidFill>
                <a:sym typeface="Symbol" pitchFamily="18" charset="2"/>
              </a:rPr>
              <a:t></a:t>
            </a:r>
            <a:r>
              <a:rPr lang="en-US" sz="110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b</a:t>
            </a:r>
            <a:r>
              <a:rPr lang="en-US" sz="11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}   := p1||p2 ? T : p1==p2 ? F : *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n-US" sz="11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 {a=b+1} := p1&amp;&amp;p2 ? T : p1!=p2 ? F : *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en-US" sz="11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end</a:t>
            </a:r>
            <a:endParaRPr lang="en-US" sz="1100" dirty="0"/>
          </a:p>
        </p:txBody>
      </p:sp>
      <p:sp>
        <p:nvSpPr>
          <p:cNvPr id="39941" name="Text Box 6">
            <a:extLst>
              <a:ext uri="{FF2B5EF4-FFF2-40B4-BE49-F238E27FC236}">
                <a16:creationId xmlns:a16="http://schemas.microsoft.com/office/drawing/2014/main" id="{2CBFA2AF-7C74-4B0B-9A0F-EA693F671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019800"/>
            <a:ext cx="32083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400"/>
              <a:t>(Cf. same example on an earlier slide)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97B6071-B21C-43C7-A32B-3CED51D51BA2}"/>
              </a:ext>
            </a:extLst>
          </p:cNvPr>
          <p:cNvGraphicFramePr>
            <a:graphicFrameLocks noGrp="1"/>
          </p:cNvGraphicFramePr>
          <p:nvPr/>
        </p:nvGraphicFramePr>
        <p:xfrm>
          <a:off x="5867400" y="5211763"/>
          <a:ext cx="3125787" cy="1646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4373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p1</a:t>
                      </a: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p2</a:t>
                      </a: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9" marB="4572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r>
                        <a:rPr lang="en-US" sz="1200" dirty="0" err="1"/>
                        <a:t>a</a:t>
                      </a:r>
                      <a:r>
                        <a:rPr lang="en-US" sz="1200" dirty="0" err="1">
                          <a:sym typeface="Symbol"/>
                        </a:rPr>
                        <a:t>b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a=b+1</a:t>
                      </a: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</a:t>
                      </a:r>
                      <a:r>
                        <a:rPr lang="en-US" sz="1200" dirty="0">
                          <a:sym typeface="Symbol"/>
                        </a:rPr>
                        <a:t>b+1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a=b+2</a:t>
                      </a:r>
                    </a:p>
                  </a:txBody>
                  <a:tcPr marT="45729" marB="4572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r>
                        <a:rPr lang="en-US" sz="1200" dirty="0"/>
                        <a:t>T</a:t>
                      </a: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</a:t>
                      </a: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ym typeface="Wingdings"/>
                        </a:rPr>
                        <a:t></a:t>
                      </a:r>
                      <a:endParaRPr lang="en-US" sz="12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T/F</a:t>
                      </a: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T/F</a:t>
                      </a:r>
                    </a:p>
                  </a:txBody>
                  <a:tcPr marT="45729" marB="4572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r>
                        <a:rPr lang="en-US" sz="1200" dirty="0"/>
                        <a:t>T</a:t>
                      </a: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</a:t>
                      </a: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/>
                        <a:t>a</a:t>
                      </a:r>
                      <a:r>
                        <a:rPr lang="en-US" sz="1200" dirty="0" err="1">
                          <a:sym typeface="Symbol"/>
                        </a:rPr>
                        <a:t>b</a:t>
                      </a:r>
                      <a:r>
                        <a:rPr lang="en-US" sz="1200" dirty="0"/>
                        <a:t> </a:t>
                      </a: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</a:t>
                      </a: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</a:t>
                      </a:r>
                    </a:p>
                  </a:txBody>
                  <a:tcPr marT="45729" marB="4572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r>
                        <a:rPr lang="en-US" sz="1200" dirty="0"/>
                        <a:t>F</a:t>
                      </a: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</a:t>
                      </a: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a=b+1</a:t>
                      </a: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</a:t>
                      </a: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</a:t>
                      </a:r>
                    </a:p>
                  </a:txBody>
                  <a:tcPr marT="45729" marB="4572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r>
                        <a:rPr lang="en-US" sz="1200" dirty="0"/>
                        <a:t>F</a:t>
                      </a: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</a:t>
                      </a: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a&gt;b+1</a:t>
                      </a: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</a:t>
                      </a: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*</a:t>
                      </a:r>
                    </a:p>
                  </a:txBody>
                  <a:tcPr marT="45729" marB="4572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06B5197-6E5D-4CF8-AA12-BD53A14663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Abstraction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34E703A-F277-4031-BC35-5F8C24EC77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/>
              <a:t>Represent complex program by simple program</a:t>
            </a:r>
          </a:p>
          <a:p>
            <a:pPr lvl="1" eaLnBrk="1" hangingPunct="1"/>
            <a:r>
              <a:rPr lang="en-US" altLang="en-US"/>
              <a:t>original program is </a:t>
            </a:r>
            <a:r>
              <a:rPr lang="en-US" altLang="en-US" b="1"/>
              <a:t>concrete</a:t>
            </a:r>
            <a:r>
              <a:rPr lang="en-US" altLang="en-US"/>
              <a:t>, simple one is </a:t>
            </a:r>
            <a:r>
              <a:rPr lang="en-US" altLang="en-US" b="1"/>
              <a:t>abstract</a:t>
            </a:r>
            <a:endParaRPr lang="en-US" altLang="en-US"/>
          </a:p>
          <a:p>
            <a:pPr eaLnBrk="1" hangingPunct="1">
              <a:buFontTx/>
              <a:buChar char="•"/>
            </a:pPr>
            <a:r>
              <a:rPr lang="en-US" altLang="en-US"/>
              <a:t>Construction: if abstraction correct, then original correct</a:t>
            </a:r>
          </a:p>
          <a:p>
            <a:pPr lvl="1" eaLnBrk="1" hangingPunct="1"/>
            <a:r>
              <a:rPr lang="en-US" altLang="en-US"/>
              <a:t>But: abstract program may fail even if the original is correct</a:t>
            </a:r>
          </a:p>
          <a:p>
            <a:pPr lvl="1" eaLnBrk="1" hangingPunct="1"/>
            <a:r>
              <a:rPr lang="en-US" altLang="en-US"/>
              <a:t>We will look at </a:t>
            </a:r>
            <a:r>
              <a:rPr lang="en-US" altLang="en-US" i="1"/>
              <a:t>refinement </a:t>
            </a:r>
            <a:r>
              <a:rPr lang="en-US" altLang="en-US"/>
              <a:t>later</a:t>
            </a:r>
          </a:p>
          <a:p>
            <a:pPr eaLnBrk="1" hangingPunct="1">
              <a:buFontTx/>
              <a:buChar char="•"/>
            </a:pPr>
            <a:r>
              <a:rPr lang="en-US" altLang="en-US"/>
              <a:t>Whenever we can not make a decision with certainty, we allow all possibilities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112F8BA-CCB1-450E-A8F0-8FB4140B96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Predicate Abstraction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F5A213C-9700-4DCF-AE28-65F8C509ED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altLang="en-US" sz="2400"/>
              <a:t>Replace variables by predicates.  E.g., instead of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en-US" sz="2400"/>
              <a:t> have the predicates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b, meaning </a:t>
            </a:r>
            <a:r>
              <a:rPr lang="en-US" altLang="en-US" sz="20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{x&gt;0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altLang="en-US" sz="2000">
                <a:cs typeface="Arial" panose="020B0604020202020204" pitchFamily="34" charset="0"/>
              </a:rPr>
              <a:t>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c: </a:t>
            </a:r>
            <a:r>
              <a:rPr lang="en-US" altLang="en-US" sz="20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{x&lt;0}</a:t>
            </a:r>
            <a:r>
              <a:rPr lang="en-US" altLang="en-US" sz="2000">
                <a:solidFill>
                  <a:srgbClr val="0070C0"/>
                </a:solidFill>
                <a:cs typeface="Arial" panose="020B0604020202020204" pitchFamily="34" charset="0"/>
              </a:rPr>
              <a:t>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d: </a:t>
            </a:r>
            <a:r>
              <a:rPr lang="en-US" altLang="en-US" sz="20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{x==0}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altLang="en-US" sz="2400"/>
              <a:t>or replace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en-US" sz="2400"/>
              <a:t> and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altLang="en-US" sz="2400"/>
              <a:t> by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e: </a:t>
            </a:r>
            <a:r>
              <a:rPr lang="en-US" altLang="en-US" sz="20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{x==y}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, or by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f: </a:t>
            </a:r>
            <a:r>
              <a:rPr lang="en-US" altLang="en-US" sz="20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{x&lt;y}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, or by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g: </a:t>
            </a:r>
            <a:r>
              <a:rPr lang="en-US" altLang="en-US" sz="20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{2x – y &lt; 0}, 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00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en-US" sz="2000">
              <a:solidFill>
                <a:srgbClr val="0070C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en-US" altLang="en-US" sz="2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91433F0-230D-4E35-94A9-E055D58205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Predicate Abstraction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3521732-10E0-4EC4-A7A4-81787DFAA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400" dirty="0"/>
              <a:t>Example: keep only the lowest bit of a number.  </a:t>
            </a:r>
            <a:endParaRPr lang="en-US" sz="20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b: </a:t>
            </a:r>
            <a:r>
              <a:rPr lang="en-US" sz="2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{x is odd}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assert(x!=38)</a:t>
            </a:r>
            <a:r>
              <a:rPr lang="en-US" sz="2400" dirty="0"/>
              <a:t> becomes </a:t>
            </a:r>
            <a:r>
              <a:rPr lang="en-US" sz="2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assert(b)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assert(b) </a:t>
            </a:r>
            <a:r>
              <a:rPr lang="en-US" sz="2400" dirty="0"/>
              <a:t>is </a:t>
            </a:r>
            <a:r>
              <a:rPr lang="en-US" sz="2400" b="1" dirty="0"/>
              <a:t>stricter</a:t>
            </a:r>
            <a:r>
              <a:rPr lang="en-US" sz="2400" dirty="0"/>
              <a:t>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if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assert(x!=38)</a:t>
            </a:r>
            <a:r>
              <a:rPr lang="en-US" sz="2000" dirty="0"/>
              <a:t> fails then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assert(b)</a:t>
            </a:r>
            <a:r>
              <a:rPr lang="en-US" sz="2000" dirty="0"/>
              <a:t> also fails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But not vice-versa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/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000" dirty="0"/>
              <a:t>What about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If-then-else?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Assignments?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n-US" sz="2000" dirty="0"/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dirty="0"/>
              <a:t>Construct abstract programs </a:t>
            </a:r>
            <a:r>
              <a:rPr lang="en-US" b="1" dirty="0"/>
              <a:t>one statement at a time</a:t>
            </a:r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Abstracting statement does not require full program analysis</a:t>
            </a: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09ADDB9-1211-4788-AED3-040055B3A7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Abstraction of Conditional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798B643-B7A1-41C9-A842-52F590B8C3D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11163" y="3103563"/>
            <a:ext cx="4060825" cy="3022600"/>
          </a:xfrm>
        </p:spPr>
        <p:txBody>
          <a:bodyPr/>
          <a:lstStyle/>
          <a:p>
            <a:pPr marL="0" indent="0" eaLnBrk="1" hangingPunct="1"/>
            <a:r>
              <a:rPr lang="en-US" altLang="en-US" sz="2000">
                <a:cs typeface="Arial" panose="020B0604020202020204" pitchFamily="34" charset="0"/>
              </a:rPr>
              <a:t>Original Program</a:t>
            </a:r>
          </a:p>
          <a:p>
            <a:pPr marL="0" indent="0"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if(x == 5) then </a:t>
            </a:r>
          </a:p>
          <a:p>
            <a:pPr marL="0" indent="0"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  S1 </a:t>
            </a:r>
          </a:p>
          <a:p>
            <a:pPr marL="0" indent="0"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</a:p>
          <a:p>
            <a:pPr marL="0" indent="0"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  S2 </a:t>
            </a:r>
          </a:p>
          <a:p>
            <a:pPr marL="0" indent="0"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fi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94EC7668-8F4B-4B19-853B-29581B7EFDD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033838" y="3103563"/>
            <a:ext cx="4652962" cy="3022600"/>
          </a:xfrm>
        </p:spPr>
        <p:txBody>
          <a:bodyPr/>
          <a:lstStyle/>
          <a:p>
            <a:pPr marL="0" indent="0" eaLnBrk="1" hangingPunct="1"/>
            <a:r>
              <a:rPr lang="en-US" altLang="en-US" sz="2000" dirty="0">
                <a:cs typeface="Arial" panose="020B0604020202020204" pitchFamily="34" charset="0"/>
              </a:rPr>
              <a:t>Abstract Program  </a:t>
            </a:r>
            <a:r>
              <a:rPr lang="en-US" altLang="en-US" sz="20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{x=5} </a:t>
            </a:r>
            <a:endParaRPr lang="en-US" altLang="en-US" sz="16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/>
            <a:r>
              <a:rPr lang="en-US" alt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if(b?*:F) then </a:t>
            </a:r>
          </a:p>
          <a:p>
            <a:pPr marL="0" indent="0" eaLnBrk="1" hangingPunct="1"/>
            <a:r>
              <a:rPr lang="en-US" alt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S1 </a:t>
            </a:r>
          </a:p>
          <a:p>
            <a:pPr marL="0" indent="0" eaLnBrk="1" hangingPunct="1"/>
            <a:r>
              <a:rPr lang="en-US" alt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 eaLnBrk="1" hangingPunct="1"/>
            <a:r>
              <a:rPr lang="en-US" alt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S2</a:t>
            </a:r>
          </a:p>
          <a:p>
            <a:pPr marL="0" indent="0" eaLnBrk="1" hangingPunct="1"/>
            <a:r>
              <a:rPr lang="en-US" alt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</a:t>
            </a:r>
          </a:p>
          <a:p>
            <a:pPr marL="0" indent="0" eaLnBrk="1" hangingPunct="1"/>
            <a:endParaRPr lang="en-US" altLang="en-US" sz="2400" dirty="0"/>
          </a:p>
        </p:txBody>
      </p:sp>
      <p:sp>
        <p:nvSpPr>
          <p:cNvPr id="21509" name="Text Box 5">
            <a:extLst>
              <a:ext uri="{FF2B5EF4-FFF2-40B4-BE49-F238E27FC236}">
                <a16:creationId xmlns:a16="http://schemas.microsoft.com/office/drawing/2014/main" id="{7307B387-DE63-42BB-AEC7-FD730C3F5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63" y="1565275"/>
            <a:ext cx="50466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400"/>
              <a:t>We use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en-US" sz="2400"/>
              <a:t> to denote a nondeterministic value</a:t>
            </a:r>
          </a:p>
        </p:txBody>
      </p:sp>
    </p:spTree>
    <p:extLst>
      <p:ext uri="{BB962C8B-B14F-4D97-AF65-F5344CB8AC3E}">
        <p14:creationId xmlns:p14="http://schemas.microsoft.com/office/powerpoint/2010/main" val="286738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09ADDB9-1211-4788-AED3-040055B3A7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Abstraction of Conditional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798B643-B7A1-41C9-A842-52F590B8C3D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11163" y="3103563"/>
            <a:ext cx="4060825" cy="3022600"/>
          </a:xfrm>
        </p:spPr>
        <p:txBody>
          <a:bodyPr/>
          <a:lstStyle/>
          <a:p>
            <a:pPr marL="0" indent="0" eaLnBrk="1" hangingPunct="1"/>
            <a:r>
              <a:rPr lang="en-US" altLang="en-US" sz="2000">
                <a:cs typeface="Arial" panose="020B0604020202020204" pitchFamily="34" charset="0"/>
              </a:rPr>
              <a:t>Original Program</a:t>
            </a:r>
          </a:p>
          <a:p>
            <a:pPr marL="0" indent="0"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if(x == 5) then </a:t>
            </a:r>
          </a:p>
          <a:p>
            <a:pPr marL="0" indent="0"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  S1 </a:t>
            </a:r>
          </a:p>
          <a:p>
            <a:pPr marL="0" indent="0"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</a:p>
          <a:p>
            <a:pPr marL="0" indent="0"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  S2 </a:t>
            </a:r>
          </a:p>
          <a:p>
            <a:pPr marL="0" indent="0"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fi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94EC7668-8F4B-4B19-853B-29581B7EFDD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033838" y="3103563"/>
            <a:ext cx="4652962" cy="3022600"/>
          </a:xfrm>
        </p:spPr>
        <p:txBody>
          <a:bodyPr/>
          <a:lstStyle/>
          <a:p>
            <a:pPr marL="0" indent="0" eaLnBrk="1" hangingPunct="1"/>
            <a:r>
              <a:rPr lang="en-US" altLang="en-US" sz="2000" dirty="0">
                <a:cs typeface="Arial" panose="020B0604020202020204" pitchFamily="34" charset="0"/>
              </a:rPr>
              <a:t>Abstract Program  </a:t>
            </a:r>
            <a:r>
              <a:rPr lang="en-US" altLang="en-US" sz="20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{x odd} </a:t>
            </a:r>
            <a:endParaRPr lang="en-US" altLang="en-US" sz="16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/>
            <a:r>
              <a:rPr lang="en-US" alt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if(b?*:F) then </a:t>
            </a:r>
          </a:p>
          <a:p>
            <a:pPr marL="0" indent="0" eaLnBrk="1" hangingPunct="1"/>
            <a:r>
              <a:rPr lang="en-US" alt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S1 </a:t>
            </a:r>
          </a:p>
          <a:p>
            <a:pPr marL="0" indent="0" eaLnBrk="1" hangingPunct="1"/>
            <a:r>
              <a:rPr lang="en-US" alt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 eaLnBrk="1" hangingPunct="1"/>
            <a:r>
              <a:rPr lang="en-US" alt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S2</a:t>
            </a:r>
          </a:p>
          <a:p>
            <a:pPr marL="0" indent="0" eaLnBrk="1" hangingPunct="1"/>
            <a:r>
              <a:rPr lang="en-US" alt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</a:t>
            </a:r>
          </a:p>
          <a:p>
            <a:pPr marL="0" indent="0" eaLnBrk="1" hangingPunct="1"/>
            <a:endParaRPr lang="en-US" altLang="en-US" sz="2400" dirty="0"/>
          </a:p>
        </p:txBody>
      </p:sp>
      <p:sp>
        <p:nvSpPr>
          <p:cNvPr id="21509" name="Text Box 5">
            <a:extLst>
              <a:ext uri="{FF2B5EF4-FFF2-40B4-BE49-F238E27FC236}">
                <a16:creationId xmlns:a16="http://schemas.microsoft.com/office/drawing/2014/main" id="{7307B387-DE63-42BB-AEC7-FD730C3F5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63" y="1565275"/>
            <a:ext cx="50466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400"/>
              <a:t>We use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en-US" sz="2400"/>
              <a:t> to denote a nondeterministic value</a:t>
            </a:r>
          </a:p>
        </p:txBody>
      </p:sp>
      <p:graphicFrame>
        <p:nvGraphicFramePr>
          <p:cNvPr id="7" name="Group 4">
            <a:extLst>
              <a:ext uri="{FF2B5EF4-FFF2-40B4-BE49-F238E27FC236}">
                <a16:creationId xmlns:a16="http://schemas.microsoft.com/office/drawing/2014/main" id="{F404E7C8-4D51-4CE1-BFF9-C01155C461D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791200" y="1429097"/>
          <a:ext cx="3352800" cy="158522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6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stretch>
                        <a:fillRect l="-4000" t="-104615" r="-122000" b="-229231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{x = 5} 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706483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52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09ADDB9-1211-4788-AED3-040055B3A7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Abstraction of Conditional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798B643-B7A1-41C9-A842-52F590B8C3D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11163" y="3103563"/>
            <a:ext cx="4060825" cy="3022600"/>
          </a:xfrm>
        </p:spPr>
        <p:txBody>
          <a:bodyPr/>
          <a:lstStyle/>
          <a:p>
            <a:pPr marL="0" indent="0" eaLnBrk="1" hangingPunct="1"/>
            <a:r>
              <a:rPr lang="en-US" altLang="en-US" sz="2000">
                <a:cs typeface="Arial" panose="020B0604020202020204" pitchFamily="34" charset="0"/>
              </a:rPr>
              <a:t>Original Program</a:t>
            </a:r>
          </a:p>
          <a:p>
            <a:pPr marL="0" indent="0"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if(x == 5) then </a:t>
            </a:r>
          </a:p>
          <a:p>
            <a:pPr marL="0" indent="0"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  S1 </a:t>
            </a:r>
          </a:p>
          <a:p>
            <a:pPr marL="0" indent="0"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</a:p>
          <a:p>
            <a:pPr marL="0" indent="0"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  S2 </a:t>
            </a:r>
          </a:p>
          <a:p>
            <a:pPr marL="0" indent="0" eaLnBrk="1" hangingPunct="1"/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fi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94EC7668-8F4B-4B19-853B-29581B7EFDD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033838" y="3103563"/>
            <a:ext cx="4652962" cy="3022600"/>
          </a:xfrm>
        </p:spPr>
        <p:txBody>
          <a:bodyPr/>
          <a:lstStyle/>
          <a:p>
            <a:pPr marL="0" indent="0" eaLnBrk="1" hangingPunct="1"/>
            <a:r>
              <a:rPr lang="en-US" altLang="en-US" sz="2000" dirty="0">
                <a:cs typeface="Arial" panose="020B0604020202020204" pitchFamily="34" charset="0"/>
              </a:rPr>
              <a:t>Abstract Program (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 = {x odd}</a:t>
            </a:r>
            <a:r>
              <a:rPr lang="en-US" altLang="en-US" sz="2000" dirty="0">
                <a:cs typeface="Arial" panose="020B0604020202020204" pitchFamily="34" charset="0"/>
              </a:rPr>
              <a:t>)</a:t>
            </a: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/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if(b?*:F) then </a:t>
            </a:r>
          </a:p>
          <a:p>
            <a:pPr marL="0" indent="0" eaLnBrk="1" hangingPunct="1"/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S1 </a:t>
            </a:r>
          </a:p>
          <a:p>
            <a:pPr marL="0" indent="0" eaLnBrk="1" hangingPunct="1"/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 eaLnBrk="1" hangingPunct="1"/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S2</a:t>
            </a:r>
          </a:p>
          <a:p>
            <a:pPr marL="0" indent="0" eaLnBrk="1" hangingPunct="1"/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fi</a:t>
            </a:r>
          </a:p>
          <a:p>
            <a:pPr marL="0" indent="0" eaLnBrk="1" hangingPunct="1"/>
            <a:endParaRPr lang="en-US" altLang="en-US" sz="2400" dirty="0"/>
          </a:p>
        </p:txBody>
      </p:sp>
      <p:sp>
        <p:nvSpPr>
          <p:cNvPr id="21509" name="Text Box 5">
            <a:extLst>
              <a:ext uri="{FF2B5EF4-FFF2-40B4-BE49-F238E27FC236}">
                <a16:creationId xmlns:a16="http://schemas.microsoft.com/office/drawing/2014/main" id="{7307B387-DE63-42BB-AEC7-FD730C3F5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63" y="1565275"/>
            <a:ext cx="50466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400"/>
              <a:t>We use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en-US" sz="2400"/>
              <a:t> to denote a nondeterministic value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AEA37E-9671-4601-9932-E533CF84C688}"/>
              </a:ext>
            </a:extLst>
          </p:cNvPr>
          <p:cNvSpPr txBox="1"/>
          <p:nvPr/>
        </p:nvSpPr>
        <p:spPr>
          <a:xfrm>
            <a:off x="411163" y="5715000"/>
            <a:ext cx="4718050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latin typeface="Arial" charset="0"/>
              </a:rPr>
              <a:t>Note: </a:t>
            </a:r>
          </a:p>
          <a:p>
            <a:pPr marL="171450" indent="-171450" eaLnBrk="1" hangingPunct="1"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</a:rPr>
              <a:t>b=false is the same as x even, which implies x!=5.</a:t>
            </a:r>
          </a:p>
          <a:p>
            <a:pPr marL="171450" indent="-171450" eaLnBrk="1" hangingPunct="1"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</a:rPr>
              <a:t>b=true means that x is odd, which means x may or may not be 5</a:t>
            </a:r>
          </a:p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graphicFrame>
        <p:nvGraphicFramePr>
          <p:cNvPr id="7" name="Group 4">
            <a:extLst>
              <a:ext uri="{FF2B5EF4-FFF2-40B4-BE49-F238E27FC236}">
                <a16:creationId xmlns:a16="http://schemas.microsoft.com/office/drawing/2014/main" id="{F404E7C8-4D51-4CE1-BFF9-C01155C461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011316"/>
              </p:ext>
            </p:extLst>
          </p:nvPr>
        </p:nvGraphicFramePr>
        <p:xfrm>
          <a:off x="5791200" y="1429097"/>
          <a:ext cx="3352800" cy="158522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6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3"/>
                      <a:stretch>
                        <a:fillRect l="-4000" t="-104615" r="-122000" b="-229231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{x = 5} 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706483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(e.g., x=3, x=5)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72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47CB0A6-08C9-4BF9-AD19-EBA3F84D9D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Abstraction Example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0EBFF18-EEF7-487D-A503-A80E88DE9C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/>
              <a:t>For automatic abstraction, let’s first check some basics.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/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Let’s say we have one predicate: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b = {x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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y}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How do we abstract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x := y?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y := y+1?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default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69696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13825</TotalTime>
  <Words>2307</Words>
  <Application>Microsoft Office PowerPoint</Application>
  <PresentationFormat>On-screen Show (4:3)</PresentationFormat>
  <Paragraphs>591</Paragraphs>
  <Slides>25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Cambria Math</vt:lpstr>
      <vt:lpstr>Courier New</vt:lpstr>
      <vt:lpstr>Symbol</vt:lpstr>
      <vt:lpstr>Verdana</vt:lpstr>
      <vt:lpstr>Wingdings</vt:lpstr>
      <vt:lpstr>default</vt:lpstr>
      <vt:lpstr>Visio</vt:lpstr>
      <vt:lpstr>SLAM Abstraction</vt:lpstr>
      <vt:lpstr>The Approach</vt:lpstr>
      <vt:lpstr>Abstraction</vt:lpstr>
      <vt:lpstr>Predicate Abstraction</vt:lpstr>
      <vt:lpstr>Predicate Abstraction</vt:lpstr>
      <vt:lpstr>Abstraction of Conditional</vt:lpstr>
      <vt:lpstr>Abstraction of Conditional</vt:lpstr>
      <vt:lpstr>Abstraction of Conditional</vt:lpstr>
      <vt:lpstr>Abstraction Example</vt:lpstr>
      <vt:lpstr>Computing Abstraction</vt:lpstr>
      <vt:lpstr>Computing Abstraction</vt:lpstr>
      <vt:lpstr>Computing Abstraction</vt:lpstr>
      <vt:lpstr>Computing Abstraction</vt:lpstr>
      <vt:lpstr>Conservative Abstraction </vt:lpstr>
      <vt:lpstr>Conservative Abstraction </vt:lpstr>
      <vt:lpstr>Multiple Predicates</vt:lpstr>
      <vt:lpstr>Multiple Predicates</vt:lpstr>
      <vt:lpstr>Multiple Predicates</vt:lpstr>
      <vt:lpstr>Multiple Predicates</vt:lpstr>
      <vt:lpstr>Multiple Predicates</vt:lpstr>
      <vt:lpstr>Another Example</vt:lpstr>
      <vt:lpstr>Function Calls</vt:lpstr>
      <vt:lpstr>Function Calls</vt:lpstr>
      <vt:lpstr>Abstraction</vt:lpstr>
      <vt:lpstr>Precisely: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-</dc:creator>
  <cp:lastModifiedBy>Roderick Bloem</cp:lastModifiedBy>
  <cp:revision>42</cp:revision>
  <cp:lastPrinted>2023-12-07T14:45:27Z</cp:lastPrinted>
  <dcterms:created xsi:type="dcterms:W3CDTF">2006-10-30T08:41:18Z</dcterms:created>
  <dcterms:modified xsi:type="dcterms:W3CDTF">2023-12-07T16:24:54Z</dcterms:modified>
</cp:coreProperties>
</file>